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sldIdLst>
    <p:sldId id="256" r:id="rId2"/>
    <p:sldId id="305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70" r:id="rId11"/>
    <p:sldId id="269" r:id="rId12"/>
    <p:sldId id="271" r:id="rId13"/>
    <p:sldId id="267" r:id="rId14"/>
    <p:sldId id="268" r:id="rId15"/>
    <p:sldId id="272" r:id="rId16"/>
    <p:sldId id="273" r:id="rId17"/>
    <p:sldId id="274" r:id="rId18"/>
    <p:sldId id="276" r:id="rId19"/>
    <p:sldId id="306" r:id="rId20"/>
    <p:sldId id="307" r:id="rId21"/>
    <p:sldId id="308" r:id="rId22"/>
    <p:sldId id="275" r:id="rId23"/>
    <p:sldId id="309" r:id="rId24"/>
    <p:sldId id="277" r:id="rId25"/>
    <p:sldId id="278" r:id="rId26"/>
    <p:sldId id="279" r:id="rId27"/>
    <p:sldId id="280" r:id="rId28"/>
    <p:sldId id="310" r:id="rId29"/>
    <p:sldId id="281" r:id="rId30"/>
    <p:sldId id="283" r:id="rId31"/>
    <p:sldId id="314" r:id="rId32"/>
    <p:sldId id="284" r:id="rId33"/>
    <p:sldId id="282" r:id="rId34"/>
    <p:sldId id="285" r:id="rId35"/>
    <p:sldId id="287" r:id="rId36"/>
    <p:sldId id="288" r:id="rId37"/>
    <p:sldId id="289" r:id="rId38"/>
    <p:sldId id="290" r:id="rId39"/>
    <p:sldId id="286" r:id="rId40"/>
    <p:sldId id="291" r:id="rId41"/>
    <p:sldId id="293" r:id="rId42"/>
    <p:sldId id="292" r:id="rId43"/>
    <p:sldId id="294" r:id="rId44"/>
    <p:sldId id="298" r:id="rId45"/>
    <p:sldId id="295" r:id="rId46"/>
    <p:sldId id="296" r:id="rId47"/>
    <p:sldId id="297" r:id="rId48"/>
    <p:sldId id="300" r:id="rId49"/>
    <p:sldId id="301" r:id="rId50"/>
    <p:sldId id="302" r:id="rId51"/>
    <p:sldId id="304" r:id="rId52"/>
    <p:sldId id="303" r:id="rId53"/>
    <p:sldId id="311" r:id="rId54"/>
    <p:sldId id="312" r:id="rId55"/>
    <p:sldId id="313" r:id="rId56"/>
    <p:sldId id="299" r:id="rId57"/>
  </p:sldIdLst>
  <p:sldSz cx="12192000" cy="6858000"/>
  <p:notesSz cx="6858000" cy="9144000"/>
  <p:embeddedFontLs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Consolas" panose="020B0609020204030204" pitchFamily="49" charset="0"/>
      <p:regular r:id="rId62"/>
      <p:bold r:id="rId63"/>
      <p:italic r:id="rId64"/>
      <p:boldItalic r:id="rId65"/>
    </p:embeddedFont>
    <p:embeddedFont>
      <p:font typeface="TH Sarabun New" panose="020B0500040200020003" pitchFamily="34" charset="-34"/>
      <p:regular r:id="rId66"/>
      <p:bold r:id="rId67"/>
      <p:italic r:id="rId68"/>
      <p:boldItalic r:id="rId6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17/01/66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520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17/01/66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6805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17/01/66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26903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17/01/66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00896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17/01/66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361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17/01/66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354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17/01/66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00259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17/01/66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1597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17/01/66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58888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0C0DC23-9D4B-444B-B3D0-42C092592B46}" type="datetimeFigureOut">
              <a:rPr lang="th-TH" smtClean="0"/>
              <a:t>17/01/66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87290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17/01/66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97753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0C0DC23-9D4B-444B-B3D0-42C092592B46}" type="datetimeFigureOut">
              <a:rPr lang="th-TH" smtClean="0"/>
              <a:t>17/01/66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801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64398-C9F6-EB2B-596A-E50977561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790879"/>
            <a:ext cx="9231410" cy="3563007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OOP &amp; data struct</a:t>
            </a:r>
            <a:b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2.Class concept (Encapsulation)</a:t>
            </a:r>
            <a:endParaRPr lang="th-TH" sz="6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ABBF36-4575-AE23-FB9B-D448A26596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5174313"/>
            <a:ext cx="7132335" cy="721158"/>
          </a:xfrm>
        </p:spPr>
        <p:txBody>
          <a:bodyPr anchor="t">
            <a:normAutofit/>
          </a:bodyPr>
          <a:lstStyle/>
          <a:p>
            <a:pPr algn="l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By Somsin Thongkrairat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73812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1EF09-DDF9-493E-770A-95B4C2521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50" y="647495"/>
            <a:ext cx="10126099" cy="1256805"/>
          </a:xfrm>
        </p:spPr>
        <p:txBody>
          <a:bodyPr anchor="ctr">
            <a:normAutofit/>
          </a:bodyPr>
          <a:lstStyle/>
          <a:p>
            <a:r>
              <a:rPr lang="en-US" sz="6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Object Concept</a:t>
            </a:r>
            <a:endParaRPr lang="th-TH" sz="6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82DAC-AB4E-4620-1807-3C401C31D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2950" y="2092781"/>
            <a:ext cx="10126099" cy="3871791"/>
          </a:xfrm>
        </p:spPr>
        <p:txBody>
          <a:bodyPr anchor="t">
            <a:norm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จำลองค่าสถานะต่างๆ ไว้ในตัวแปร และเรียกสิ่งนั้นว่า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Object (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ตัวแปร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0296754F-B2B5-F7F7-E159-2540CF941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34" y="2847576"/>
            <a:ext cx="5153277" cy="2924050"/>
          </a:xfrm>
          <a:prstGeom prst="rect">
            <a:avLst/>
          </a:prstGeom>
        </p:spPr>
      </p:pic>
      <p:pic>
        <p:nvPicPr>
          <p:cNvPr id="5" name="Picture 4" descr="A yellow square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B241D3CF-2B7C-9E2D-3BB5-901C1581B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941703"/>
            <a:ext cx="1952284" cy="2123537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6CC8578-72BA-4837-5DB8-464D01AF1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660" y="3128501"/>
            <a:ext cx="2171700" cy="2362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BBE5CD-E88B-F2F1-900A-C3B776750CFA}"/>
              </a:ext>
            </a:extLst>
          </p:cNvPr>
          <p:cNvSpPr txBox="1"/>
          <p:nvPr/>
        </p:nvSpPr>
        <p:spPr>
          <a:xfrm>
            <a:off x="3239587" y="5206999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(from anime)</a:t>
            </a:r>
            <a:endParaRPr lang="th-T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412574-AFC9-E81B-F21B-5119AC19E164}"/>
              </a:ext>
            </a:extLst>
          </p:cNvPr>
          <p:cNvSpPr txBox="1"/>
          <p:nvPr/>
        </p:nvSpPr>
        <p:spPr>
          <a:xfrm>
            <a:off x="7599121" y="556695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(int)</a:t>
            </a:r>
            <a:endParaRPr lang="th-T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A96513-50E1-3914-21F2-E1A376B76BDE}"/>
              </a:ext>
            </a:extLst>
          </p:cNvPr>
          <p:cNvSpPr txBox="1"/>
          <p:nvPr/>
        </p:nvSpPr>
        <p:spPr>
          <a:xfrm>
            <a:off x="9405784" y="515726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(float)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219715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1EF09-DDF9-493E-770A-95B4C2521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50" y="647495"/>
            <a:ext cx="10126099" cy="1256805"/>
          </a:xfrm>
        </p:spPr>
        <p:txBody>
          <a:bodyPr anchor="ctr">
            <a:normAutofit/>
          </a:bodyPr>
          <a:lstStyle/>
          <a:p>
            <a:r>
              <a:rPr lang="en-US" sz="6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Object Concept</a:t>
            </a:r>
            <a:endParaRPr lang="th-TH" sz="6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82DAC-AB4E-4620-1807-3C401C31D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726" y="2088860"/>
            <a:ext cx="10779241" cy="4121645"/>
          </a:xfrm>
        </p:spPr>
        <p:txBody>
          <a:bodyPr anchor="t">
            <a:normAutofit/>
          </a:bodyPr>
          <a:lstStyle/>
          <a:p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Class </a:t>
            </a:r>
            <a:r>
              <a:rPr lang="th-TH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คือ </a:t>
            </a:r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blueprint </a:t>
            </a:r>
            <a:r>
              <a:rPr lang="th-TH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หรือต้นแบบในการสร้าง </a:t>
            </a:r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object (data type)</a:t>
            </a:r>
          </a:p>
          <a:p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Object (instance) </a:t>
            </a:r>
            <a:r>
              <a:rPr lang="th-TH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คือ ตัวแทนที่ถูกสร้างขึ้นมาจาก </a:t>
            </a:r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class (</a:t>
            </a:r>
            <a:r>
              <a:rPr lang="th-TH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ตัวแปร</a:t>
            </a:r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</a:p>
          <a:p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Attributes </a:t>
            </a:r>
            <a:r>
              <a:rPr lang="th-TH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คือ ข้อมูลหรือสถานะของ </a:t>
            </a:r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object </a:t>
            </a:r>
            <a:r>
              <a:rPr lang="th-TH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นั้นๆ </a:t>
            </a:r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ตัวแปรใน </a:t>
            </a:r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struct)</a:t>
            </a:r>
            <a:endParaRPr lang="th-TH" sz="4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Method </a:t>
            </a:r>
            <a:r>
              <a:rPr lang="th-TH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คือ การทำงานของ </a:t>
            </a:r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object (</a:t>
            </a:r>
            <a:r>
              <a:rPr lang="th-TH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คำสั่ง หรือ </a:t>
            </a:r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function) ***</a:t>
            </a:r>
            <a:endParaRPr lang="th-TH" sz="4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4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C551BF-C161-13B0-608F-0BBAC247C37A}"/>
              </a:ext>
            </a:extLst>
          </p:cNvPr>
          <p:cNvSpPr txBox="1"/>
          <p:nvPr/>
        </p:nvSpPr>
        <p:spPr>
          <a:xfrm>
            <a:off x="8681492" y="5748840"/>
            <a:ext cx="3366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</a:t>
            </a:r>
            <a:r>
              <a:rPr lang="th-TH" sz="2400" dirty="0"/>
              <a:t>แตกต่างจาก </a:t>
            </a:r>
            <a:r>
              <a:rPr lang="en-US" sz="2400" dirty="0"/>
              <a:t>procedural </a:t>
            </a:r>
            <a:r>
              <a:rPr lang="th-TH" sz="2400" dirty="0"/>
              <a:t>อย่างชัดเจน</a:t>
            </a:r>
          </a:p>
        </p:txBody>
      </p:sp>
    </p:spTree>
    <p:extLst>
      <p:ext uri="{BB962C8B-B14F-4D97-AF65-F5344CB8AC3E}">
        <p14:creationId xmlns:p14="http://schemas.microsoft.com/office/powerpoint/2010/main" val="2551040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84015-D104-1343-92C3-9A770BE6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for modeling class</a:t>
            </a:r>
            <a:endParaRPr lang="th-TH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7966199-EECE-F86A-8A2D-6D06C7CDC16F}"/>
              </a:ext>
            </a:extLst>
          </p:cNvPr>
          <p:cNvSpPr txBox="1"/>
          <p:nvPr/>
        </p:nvSpPr>
        <p:spPr>
          <a:xfrm>
            <a:off x="8976221" y="5288340"/>
            <a:ext cx="25715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- Last play ep</a:t>
            </a:r>
          </a:p>
          <a:p>
            <a:r>
              <a:rPr lang="en-US" sz="3200" dirty="0"/>
              <a:t> -Last play seconds</a:t>
            </a:r>
            <a:endParaRPr lang="th-TH" sz="3200" dirty="0"/>
          </a:p>
          <a:p>
            <a:endParaRPr lang="th-TH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1E2C4A-FAD5-A56E-AC15-C7D551730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241" y="1845734"/>
            <a:ext cx="10511439" cy="4023360"/>
          </a:xfrm>
        </p:spPr>
        <p:txBody>
          <a:bodyPr>
            <a:normAutofit/>
          </a:bodyPr>
          <a:lstStyle/>
          <a:p>
            <a:r>
              <a:rPr lang="th-TH" sz="3600" dirty="0"/>
              <a:t>กำหนดให้เขียนโปรแกรมเพื่อจัดเก็บ </a:t>
            </a:r>
            <a:r>
              <a:rPr lang="th-TH" sz="3600" u="sng" dirty="0"/>
              <a:t>ชื่อ</a:t>
            </a:r>
            <a:r>
              <a:rPr lang="th-TH" sz="3600" dirty="0"/>
              <a:t> </a:t>
            </a:r>
            <a:r>
              <a:rPr lang="th-TH" sz="3600" u="sng" dirty="0"/>
              <a:t>ผู้แต่ง</a:t>
            </a:r>
            <a:r>
              <a:rPr lang="th-TH" sz="3600" dirty="0"/>
              <a:t> </a:t>
            </a:r>
            <a:r>
              <a:rPr lang="th-TH" sz="3600" u="sng" dirty="0"/>
              <a:t>จำนวนตอน</a:t>
            </a:r>
            <a:r>
              <a:rPr lang="th-TH" sz="3600" dirty="0"/>
              <a:t> </a:t>
            </a:r>
            <a:r>
              <a:rPr lang="th-TH" sz="3600" u="sng" dirty="0"/>
              <a:t>ความยาว</a:t>
            </a:r>
            <a:r>
              <a:rPr lang="th-TH" sz="3600" dirty="0"/>
              <a:t> ของ </a:t>
            </a:r>
            <a:r>
              <a:rPr lang="en-US" sz="3600" dirty="0"/>
              <a:t>series </a:t>
            </a:r>
            <a:r>
              <a:rPr lang="th-TH" sz="3600" dirty="0"/>
              <a:t>หรือ </a:t>
            </a:r>
            <a:r>
              <a:rPr lang="en-US" sz="3600" dirty="0"/>
              <a:t>anime (</a:t>
            </a:r>
            <a:r>
              <a:rPr lang="th-TH" sz="3600" dirty="0"/>
              <a:t>กำหนดให้ ความยาวของแต่ละตอนเท่ากัน</a:t>
            </a:r>
            <a:r>
              <a:rPr lang="en-US" sz="3600" dirty="0"/>
              <a:t>) </a:t>
            </a:r>
            <a:endParaRPr lang="th-TH" sz="3600" dirty="0"/>
          </a:p>
          <a:p>
            <a:r>
              <a:rPr lang="en-US" sz="3600" dirty="0"/>
              <a:t>- </a:t>
            </a:r>
            <a:r>
              <a:rPr lang="th-TH" sz="3600" dirty="0"/>
              <a:t>เก็บตอนล่าสุดและวินาที่ล่าสุดที่ดูเพื่อ </a:t>
            </a:r>
            <a:r>
              <a:rPr lang="en-US" sz="3600" dirty="0"/>
              <a:t>resume </a:t>
            </a:r>
            <a:r>
              <a:rPr lang="th-TH" sz="3600" dirty="0"/>
              <a:t>การดูได้</a:t>
            </a:r>
          </a:p>
          <a:p>
            <a:r>
              <a:rPr lang="th-TH" sz="3600" dirty="0"/>
              <a:t>- มี </a:t>
            </a:r>
            <a:r>
              <a:rPr lang="en-US" sz="3600" dirty="0"/>
              <a:t>function play </a:t>
            </a:r>
            <a:r>
              <a:rPr lang="th-TH" sz="3600" dirty="0"/>
              <a:t>คือ กำหนดวินาทีที่จะดู คำนวณตอนที่ถูกดูออกมา</a:t>
            </a:r>
            <a:r>
              <a:rPr lang="en-US" sz="3600" dirty="0"/>
              <a:t> (</a:t>
            </a:r>
            <a:r>
              <a:rPr lang="en-US" sz="3600" dirty="0" err="1"/>
              <a:t>cout</a:t>
            </a:r>
            <a:r>
              <a:rPr lang="en-US" sz="3600" dirty="0"/>
              <a:t> </a:t>
            </a:r>
            <a:r>
              <a:rPr lang="th-TH" sz="3600" dirty="0"/>
              <a:t>ออกมา</a:t>
            </a:r>
            <a:r>
              <a:rPr lang="en-US" sz="3600" dirty="0"/>
              <a:t>)</a:t>
            </a:r>
            <a:endParaRPr lang="th-TH" sz="3600" dirty="0"/>
          </a:p>
          <a:p>
            <a:r>
              <a:rPr lang="th-TH" sz="3600" dirty="0"/>
              <a:t>- หากเล่นจนจบตอนให้</a:t>
            </a:r>
            <a:r>
              <a:rPr lang="th-TH" sz="3600" u="sng" dirty="0"/>
              <a:t>หยุดเล่น</a:t>
            </a:r>
            <a:r>
              <a:rPr lang="th-TH" sz="3600" dirty="0"/>
              <a:t>และเปลี่ยนตอนล่าสุดเป็นตอนถัดไป</a:t>
            </a:r>
            <a:r>
              <a:rPr lang="en-US" sz="3600" dirty="0"/>
              <a:t> (</a:t>
            </a:r>
            <a:r>
              <a:rPr lang="th-TH" sz="3600" dirty="0"/>
              <a:t>ไม่ต้องเล่นต่อ</a:t>
            </a:r>
            <a:r>
              <a:rPr lang="en-US" sz="3600" dirty="0"/>
              <a:t>) </a:t>
            </a:r>
            <a:r>
              <a:rPr lang="th-TH" sz="3600" dirty="0"/>
              <a:t>หากจบทุกตอนให้ไปเริ่มต้นที่ตอนแรก</a:t>
            </a:r>
          </a:p>
        </p:txBody>
      </p:sp>
    </p:spTree>
    <p:extLst>
      <p:ext uri="{BB962C8B-B14F-4D97-AF65-F5344CB8AC3E}">
        <p14:creationId xmlns:p14="http://schemas.microsoft.com/office/powerpoint/2010/main" val="11158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84015-D104-1343-92C3-9A770BE6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for modeling class</a:t>
            </a:r>
            <a:endParaRPr lang="th-T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879B96-F336-4F58-EE2B-9AB00CB11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Series or Anime</a:t>
            </a:r>
            <a:endParaRPr lang="th-TH" sz="4800" dirty="0"/>
          </a:p>
        </p:txBody>
      </p:sp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E7F6AB50-A3F7-A224-9277-B4B0EB599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162" y="2640717"/>
            <a:ext cx="1862051" cy="1862051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81C56FD2-C953-D2CF-59AB-B9E3861FD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852" y="2640717"/>
            <a:ext cx="1862051" cy="1862051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low confidence">
            <a:extLst>
              <a:ext uri="{FF2B5EF4-FFF2-40B4-BE49-F238E27FC236}">
                <a16:creationId xmlns:a16="http://schemas.microsoft.com/office/drawing/2014/main" id="{0D9DFFC4-2D2E-6CD1-72CA-AA3103557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542" y="2640718"/>
            <a:ext cx="1862051" cy="1862051"/>
          </a:xfrm>
          <a:prstGeom prst="rect">
            <a:avLst/>
          </a:prstGeom>
        </p:spPr>
      </p:pic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F386A2DD-2AB3-E1C7-6C11-CCA619DEB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232" y="2640717"/>
            <a:ext cx="1862051" cy="18620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CE99E9-4370-9BA9-19FC-82AF281E38ED}"/>
              </a:ext>
            </a:extLst>
          </p:cNvPr>
          <p:cNvSpPr txBox="1"/>
          <p:nvPr/>
        </p:nvSpPr>
        <p:spPr>
          <a:xfrm>
            <a:off x="1929168" y="4464098"/>
            <a:ext cx="704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EP1</a:t>
            </a:r>
            <a:endParaRPr lang="th-TH" sz="3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6DB888-1C7B-E9CC-FBE3-C0C52DD60EDF}"/>
              </a:ext>
            </a:extLst>
          </p:cNvPr>
          <p:cNvSpPr txBox="1"/>
          <p:nvPr/>
        </p:nvSpPr>
        <p:spPr>
          <a:xfrm>
            <a:off x="4516858" y="4461295"/>
            <a:ext cx="704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EP2</a:t>
            </a:r>
            <a:endParaRPr lang="th-TH" sz="3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DBD870-A30A-BFC6-A3CC-C1111855ADE0}"/>
              </a:ext>
            </a:extLst>
          </p:cNvPr>
          <p:cNvSpPr txBox="1"/>
          <p:nvPr/>
        </p:nvSpPr>
        <p:spPr>
          <a:xfrm>
            <a:off x="7104548" y="4461295"/>
            <a:ext cx="689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EP..</a:t>
            </a:r>
            <a:endParaRPr lang="th-TH" sz="3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BF641E-6B1C-1214-D07B-1AAC67962FD8}"/>
              </a:ext>
            </a:extLst>
          </p:cNvPr>
          <p:cNvSpPr txBox="1"/>
          <p:nvPr/>
        </p:nvSpPr>
        <p:spPr>
          <a:xfrm>
            <a:off x="9515133" y="4461294"/>
            <a:ext cx="1223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EP Last</a:t>
            </a:r>
            <a:endParaRPr lang="th-TH" sz="36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68BAC8-2D0B-6506-DA8C-C1EE9AEF7FD3}"/>
              </a:ext>
            </a:extLst>
          </p:cNvPr>
          <p:cNvSpPr txBox="1"/>
          <p:nvPr/>
        </p:nvSpPr>
        <p:spPr>
          <a:xfrm>
            <a:off x="4178731" y="2058560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(Same length)</a:t>
            </a:r>
            <a:endParaRPr lang="th-TH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3BE3768-F394-24D2-333B-180330456CC2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3212213" y="3571743"/>
            <a:ext cx="7256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590B80F-E4F0-ECA0-576F-0F51D28F8FE6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5799903" y="3571743"/>
            <a:ext cx="725639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60C138-D7EE-E700-111D-203CCC9121F4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8387593" y="3571743"/>
            <a:ext cx="725639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C87CAD3-E9A6-BF4B-6C8C-148F5F049E1D}"/>
              </a:ext>
            </a:extLst>
          </p:cNvPr>
          <p:cNvCxnSpPr>
            <a:stCxn id="12" idx="3"/>
          </p:cNvCxnSpPr>
          <p:nvPr/>
        </p:nvCxnSpPr>
        <p:spPr>
          <a:xfrm flipV="1">
            <a:off x="10975283" y="2575420"/>
            <a:ext cx="366633" cy="99632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A59F30D-6CFA-28F1-CAAD-A7207DBC5F33}"/>
              </a:ext>
            </a:extLst>
          </p:cNvPr>
          <p:cNvCxnSpPr>
            <a:cxnSpLocks/>
          </p:cNvCxnSpPr>
          <p:nvPr/>
        </p:nvCxnSpPr>
        <p:spPr>
          <a:xfrm flipH="1">
            <a:off x="850083" y="2575420"/>
            <a:ext cx="10491833" cy="652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1ACB21DB-A6A8-5E12-42A0-7CCF19D84538}"/>
              </a:ext>
            </a:extLst>
          </p:cNvPr>
          <p:cNvCxnSpPr>
            <a:endCxn id="9" idx="1"/>
          </p:cNvCxnSpPr>
          <p:nvPr/>
        </p:nvCxnSpPr>
        <p:spPr>
          <a:xfrm rot="16200000" flipH="1">
            <a:off x="634610" y="2856191"/>
            <a:ext cx="931026" cy="50007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7966199-EECE-F86A-8A2D-6D06C7CDC16F}"/>
              </a:ext>
            </a:extLst>
          </p:cNvPr>
          <p:cNvSpPr txBox="1"/>
          <p:nvPr/>
        </p:nvSpPr>
        <p:spPr>
          <a:xfrm>
            <a:off x="1258349" y="5139857"/>
            <a:ext cx="25715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- Last play ep</a:t>
            </a:r>
          </a:p>
          <a:p>
            <a:r>
              <a:rPr lang="en-US" sz="3200" dirty="0"/>
              <a:t> -Last play seconds</a:t>
            </a:r>
            <a:endParaRPr lang="th-TH" sz="3200" dirty="0"/>
          </a:p>
          <a:p>
            <a:endParaRPr lang="th-TH" sz="3200" dirty="0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375E63AF-A20C-02CD-B363-71406BF88C4B}"/>
              </a:ext>
            </a:extLst>
          </p:cNvPr>
          <p:cNvCxnSpPr>
            <a:endCxn id="14" idx="2"/>
          </p:cNvCxnSpPr>
          <p:nvPr/>
        </p:nvCxnSpPr>
        <p:spPr>
          <a:xfrm flipV="1">
            <a:off x="3112316" y="5107626"/>
            <a:ext cx="1756562" cy="32844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FF2AA5A6-9494-6510-CF7E-EC55208D45BA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3829887" y="4102217"/>
            <a:ext cx="1391010" cy="182247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414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17C23-35ED-6736-78F2-9940FB5A0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for modeling class (</a:t>
            </a:r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Attributes</a:t>
            </a:r>
            <a:r>
              <a:rPr lang="en-US" dirty="0"/>
              <a:t>)</a:t>
            </a:r>
            <a:endParaRPr lang="th-TH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F0F2A9-4C5C-D854-B042-94567AAFF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8587" y="1977662"/>
            <a:ext cx="9175786" cy="397029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C6B10D-0CA0-AACE-B0D7-EFA733B5EB31}"/>
              </a:ext>
            </a:extLst>
          </p:cNvPr>
          <p:cNvSpPr txBox="1"/>
          <p:nvPr/>
        </p:nvSpPr>
        <p:spPr>
          <a:xfrm>
            <a:off x="10641875" y="6003590"/>
            <a:ext cx="14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*From recent LAB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4B1113-6F22-6D16-8495-12490816240E}"/>
              </a:ext>
            </a:extLst>
          </p:cNvPr>
          <p:cNvSpPr txBox="1"/>
          <p:nvPr/>
        </p:nvSpPr>
        <p:spPr>
          <a:xfrm>
            <a:off x="10496062" y="6428558"/>
            <a:ext cx="14849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2_1_</a:t>
            </a:r>
            <a:r>
              <a:rPr lang="th-TH" dirty="0" err="1"/>
              <a:t>Class</a:t>
            </a:r>
            <a:r>
              <a:rPr lang="th-TH" dirty="0"/>
              <a:t>_</a:t>
            </a:r>
            <a:r>
              <a:rPr lang="th-TH" dirty="0" err="1"/>
              <a:t>anime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670795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72FC3-A3AB-E812-391F-DE4136CDD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for modeling class (</a:t>
            </a:r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Method</a:t>
            </a:r>
            <a:r>
              <a:rPr lang="en-US" dirty="0"/>
              <a:t>)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2A5B88-D1CF-081C-4DC0-1274E14F4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1437" y="1873024"/>
            <a:ext cx="7643359" cy="4858476"/>
          </a:xfrm>
        </p:spPr>
      </p:pic>
    </p:spTree>
    <p:extLst>
      <p:ext uri="{BB962C8B-B14F-4D97-AF65-F5344CB8AC3E}">
        <p14:creationId xmlns:p14="http://schemas.microsoft.com/office/powerpoint/2010/main" val="3055775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1A16D2-E290-8F34-28CC-D240F6A5859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278293" y="177590"/>
            <a:ext cx="9321281" cy="6502820"/>
          </a:xfrm>
        </p:spPr>
      </p:pic>
    </p:spTree>
    <p:extLst>
      <p:ext uri="{BB962C8B-B14F-4D97-AF65-F5344CB8AC3E}">
        <p14:creationId xmlns:p14="http://schemas.microsoft.com/office/powerpoint/2010/main" val="240015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836B8-907D-865F-66C1-977D7443E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63699"/>
          </a:xfrm>
        </p:spPr>
        <p:txBody>
          <a:bodyPr/>
          <a:lstStyle/>
          <a:p>
            <a:r>
              <a:rPr lang="en-US" dirty="0"/>
              <a:t>output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DCA918-066C-C89D-C6F2-3F499C809D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084" y="2145186"/>
            <a:ext cx="2742466" cy="353715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7E981F-BBC8-27EF-5A17-EF3B5C10FB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270"/>
          <a:stretch/>
        </p:blipFill>
        <p:spPr>
          <a:xfrm>
            <a:off x="3238752" y="2248678"/>
            <a:ext cx="8795711" cy="328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353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1EF09-DDF9-493E-770A-95B4C2521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50" y="647495"/>
            <a:ext cx="10126099" cy="1256805"/>
          </a:xfrm>
        </p:spPr>
        <p:txBody>
          <a:bodyPr anchor="ctr">
            <a:normAutofit/>
          </a:bodyPr>
          <a:lstStyle/>
          <a:p>
            <a:r>
              <a:rPr lang="en-US" sz="6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Object Concept</a:t>
            </a:r>
            <a:endParaRPr lang="th-TH" sz="6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82DAC-AB4E-4620-1807-3C401C31D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116" y="2088860"/>
            <a:ext cx="11560029" cy="4121645"/>
          </a:xfrm>
        </p:spPr>
        <p:txBody>
          <a:bodyPr anchor="t">
            <a:normAutofit/>
          </a:bodyPr>
          <a:lstStyle/>
          <a:p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Class 				: Anime</a:t>
            </a:r>
          </a:p>
          <a:p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Object (instance) 	   	: a1,a2</a:t>
            </a:r>
          </a:p>
          <a:p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Attributes (property) 	: </a:t>
            </a:r>
            <a:r>
              <a:rPr lang="en-US" sz="48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full_name</a:t>
            </a:r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, author, </a:t>
            </a:r>
            <a:r>
              <a:rPr lang="en-US" sz="48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total_ep</a:t>
            </a:r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, etc.</a:t>
            </a:r>
            <a:endParaRPr lang="th-TH" sz="4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Method 		    	: play(time)</a:t>
            </a:r>
            <a:endParaRPr lang="th-TH" sz="4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4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C551BF-C161-13B0-608F-0BBAC247C37A}"/>
              </a:ext>
            </a:extLst>
          </p:cNvPr>
          <p:cNvSpPr txBox="1"/>
          <p:nvPr/>
        </p:nvSpPr>
        <p:spPr>
          <a:xfrm>
            <a:off x="8681492" y="5748840"/>
            <a:ext cx="3366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</a:t>
            </a:r>
            <a:r>
              <a:rPr lang="th-TH" sz="2400" dirty="0"/>
              <a:t>แตกต่างจาก </a:t>
            </a:r>
            <a:r>
              <a:rPr lang="en-US" sz="2400" dirty="0"/>
              <a:t>procedural </a:t>
            </a:r>
            <a:r>
              <a:rPr lang="th-TH" sz="2400" dirty="0"/>
              <a:t>อย่างชัดเจน</a:t>
            </a:r>
          </a:p>
        </p:txBody>
      </p:sp>
    </p:spTree>
    <p:extLst>
      <p:ext uri="{BB962C8B-B14F-4D97-AF65-F5344CB8AC3E}">
        <p14:creationId xmlns:p14="http://schemas.microsoft.com/office/powerpoint/2010/main" val="3079369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2563E4F2-68D3-96BC-0D68-7ADC66B1C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55" y="1644242"/>
            <a:ext cx="3110898" cy="43758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BAB0C3F-595D-8476-1AD5-8C53B9C0F61E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3562753" y="3832166"/>
            <a:ext cx="3442054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56E298-5A33-2BF9-AC13-18CEA5B29799}"/>
              </a:ext>
            </a:extLst>
          </p:cNvPr>
          <p:cNvSpPr txBox="1"/>
          <p:nvPr/>
        </p:nvSpPr>
        <p:spPr>
          <a:xfrm>
            <a:off x="7004807" y="3232001"/>
            <a:ext cx="2194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a1,a2…</a:t>
            </a:r>
            <a:endParaRPr lang="th-TH" sz="7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E739D-A6CA-64BD-8DAD-1A512943C1E7}"/>
              </a:ext>
            </a:extLst>
          </p:cNvPr>
          <p:cNvSpPr txBox="1"/>
          <p:nvPr/>
        </p:nvSpPr>
        <p:spPr>
          <a:xfrm>
            <a:off x="319181" y="837909"/>
            <a:ext cx="33762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Class or Blueprint</a:t>
            </a:r>
            <a:endParaRPr lang="th-TH" sz="4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917673-4964-1FC8-303D-1CA47E46C317}"/>
              </a:ext>
            </a:extLst>
          </p:cNvPr>
          <p:cNvSpPr txBox="1"/>
          <p:nvPr/>
        </p:nvSpPr>
        <p:spPr>
          <a:xfrm>
            <a:off x="7233310" y="2365542"/>
            <a:ext cx="12731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Object</a:t>
            </a:r>
            <a:endParaRPr lang="th-TH" sz="4000" b="1" dirty="0"/>
          </a:p>
        </p:txBody>
      </p:sp>
    </p:spTree>
    <p:extLst>
      <p:ext uri="{BB962C8B-B14F-4D97-AF65-F5344CB8AC3E}">
        <p14:creationId xmlns:p14="http://schemas.microsoft.com/office/powerpoint/2010/main" val="3785633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รูปภาพ">
            <a:extLst>
              <a:ext uri="{FF2B5EF4-FFF2-40B4-BE49-F238E27FC236}">
                <a16:creationId xmlns:a16="http://schemas.microsoft.com/office/drawing/2014/main" id="{DCC06C20-7D1B-CDAC-8CCF-32E98AAC0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910" y="591407"/>
            <a:ext cx="9716179" cy="541750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551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able&#10;&#10;Description automatically generated">
            <a:extLst>
              <a:ext uri="{FF2B5EF4-FFF2-40B4-BE49-F238E27FC236}">
                <a16:creationId xmlns:a16="http://schemas.microsoft.com/office/drawing/2014/main" id="{CD8FAB4B-1866-B859-3926-A2198F73D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65" y="1140389"/>
            <a:ext cx="3110898" cy="43758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599679-C886-3114-EF28-F75D307A7E15}"/>
              </a:ext>
            </a:extLst>
          </p:cNvPr>
          <p:cNvSpPr txBox="1"/>
          <p:nvPr/>
        </p:nvSpPr>
        <p:spPr>
          <a:xfrm>
            <a:off x="1259633" y="345232"/>
            <a:ext cx="10070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Class</a:t>
            </a:r>
            <a:endParaRPr lang="th-TH" sz="4000" b="1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86C061ED-C616-0F77-0795-155FFBB75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133" y="211752"/>
            <a:ext cx="3666542" cy="3116561"/>
          </a:xfrm>
          <a:prstGeom prst="rect">
            <a:avLst/>
          </a:prstGeom>
        </p:spPr>
      </p:pic>
      <p:pic>
        <p:nvPicPr>
          <p:cNvPr id="7" name="Picture 6" descr="Table&#10;&#10;Description automatically generated with medium confidence">
            <a:extLst>
              <a:ext uri="{FF2B5EF4-FFF2-40B4-BE49-F238E27FC236}">
                <a16:creationId xmlns:a16="http://schemas.microsoft.com/office/drawing/2014/main" id="{C713AE6D-3259-CC95-1C1C-8C4BCEEF1C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133" y="3529687"/>
            <a:ext cx="3666542" cy="311656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B57926-95CE-E0E4-4017-F3C9395E3E2C}"/>
              </a:ext>
            </a:extLst>
          </p:cNvPr>
          <p:cNvCxnSpPr>
            <a:stCxn id="2" idx="3"/>
            <a:endCxn id="5" idx="1"/>
          </p:cNvCxnSpPr>
          <p:nvPr/>
        </p:nvCxnSpPr>
        <p:spPr>
          <a:xfrm flipV="1">
            <a:off x="3413463" y="1770033"/>
            <a:ext cx="2892670" cy="155828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B0C620B-95DF-5C90-6014-B0E94B3D9494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3413463" y="3328314"/>
            <a:ext cx="2892670" cy="1759654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C8290C4-6018-81F6-F3C7-E2254D097297}"/>
              </a:ext>
            </a:extLst>
          </p:cNvPr>
          <p:cNvSpPr txBox="1"/>
          <p:nvPr/>
        </p:nvSpPr>
        <p:spPr>
          <a:xfrm>
            <a:off x="10345626" y="1585366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Object</a:t>
            </a:r>
            <a:endParaRPr lang="th-TH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6ABD22-D465-C628-AE89-8EF49402CD0C}"/>
              </a:ext>
            </a:extLst>
          </p:cNvPr>
          <p:cNvSpPr txBox="1"/>
          <p:nvPr/>
        </p:nvSpPr>
        <p:spPr>
          <a:xfrm>
            <a:off x="10294465" y="4718635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Object</a:t>
            </a:r>
            <a:endParaRPr lang="th-TH" sz="2800" b="1" dirty="0"/>
          </a:p>
        </p:txBody>
      </p:sp>
    </p:spTree>
    <p:extLst>
      <p:ext uri="{BB962C8B-B14F-4D97-AF65-F5344CB8AC3E}">
        <p14:creationId xmlns:p14="http://schemas.microsoft.com/office/powerpoint/2010/main" val="4218502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7DD6C6-A076-E153-5561-85C2CEBAD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76" y="2786742"/>
            <a:ext cx="4627667" cy="3156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C52BD6-3689-E1E3-E5C2-DE3F0BD12415}"/>
              </a:ext>
            </a:extLst>
          </p:cNvPr>
          <p:cNvSpPr txBox="1"/>
          <p:nvPr/>
        </p:nvSpPr>
        <p:spPr>
          <a:xfrm>
            <a:off x="1137631" y="1166326"/>
            <a:ext cx="27003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Type Declaration</a:t>
            </a:r>
          </a:p>
          <a:p>
            <a:pPr algn="ctr"/>
            <a:r>
              <a:rPr lang="en-US" sz="3600" b="1" dirty="0"/>
              <a:t>(Class)</a:t>
            </a:r>
            <a:endParaRPr lang="th-TH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FB3E7B-4B2D-5BF4-8555-31CAFE4A623E}"/>
              </a:ext>
            </a:extLst>
          </p:cNvPr>
          <p:cNvSpPr txBox="1"/>
          <p:nvPr/>
        </p:nvSpPr>
        <p:spPr>
          <a:xfrm>
            <a:off x="6990075" y="1166326"/>
            <a:ext cx="31774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Variable Declaration</a:t>
            </a:r>
          </a:p>
          <a:p>
            <a:pPr algn="ctr"/>
            <a:r>
              <a:rPr lang="en-US" sz="3600" b="1" dirty="0"/>
              <a:t>(Object)</a:t>
            </a:r>
            <a:endParaRPr lang="th-TH" sz="3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33B96B-B43A-EF4F-A076-4AF910BBA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714" y="2786742"/>
            <a:ext cx="7085049" cy="23264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9A3A9C-6ACB-7E09-27CF-E638A47E63C0}"/>
              </a:ext>
            </a:extLst>
          </p:cNvPr>
          <p:cNvSpPr txBox="1"/>
          <p:nvPr/>
        </p:nvSpPr>
        <p:spPr>
          <a:xfrm>
            <a:off x="9464879" y="6488668"/>
            <a:ext cx="2229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2_2_</a:t>
            </a:r>
            <a:r>
              <a:rPr lang="th-TH" dirty="0" err="1"/>
              <a:t>Class</a:t>
            </a:r>
            <a:r>
              <a:rPr lang="th-TH" dirty="0"/>
              <a:t>_</a:t>
            </a:r>
            <a:r>
              <a:rPr lang="th-TH" dirty="0" err="1"/>
              <a:t>anime</a:t>
            </a:r>
            <a:r>
              <a:rPr lang="th-TH" dirty="0"/>
              <a:t>_OOP</a:t>
            </a:r>
          </a:p>
        </p:txBody>
      </p:sp>
    </p:spTree>
    <p:extLst>
      <p:ext uri="{BB962C8B-B14F-4D97-AF65-F5344CB8AC3E}">
        <p14:creationId xmlns:p14="http://schemas.microsoft.com/office/powerpoint/2010/main" val="1518933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686F89-F3C0-6D0A-7577-2CF9AFE9C4A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96685" y="783547"/>
            <a:ext cx="10649339" cy="595441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8A5AC0-8A0C-8CFD-24FC-BBD8C09A692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0196" y="120034"/>
            <a:ext cx="10058400" cy="663513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make it OOP</a:t>
            </a:r>
            <a:endParaRPr lang="th-TH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99F52A-C1BF-2B71-B177-F74244440114}"/>
              </a:ext>
            </a:extLst>
          </p:cNvPr>
          <p:cNvCxnSpPr>
            <a:cxnSpLocks/>
          </p:cNvCxnSpPr>
          <p:nvPr/>
        </p:nvCxnSpPr>
        <p:spPr>
          <a:xfrm>
            <a:off x="90196" y="2740461"/>
            <a:ext cx="1180539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0EE7759-F334-1233-412A-BEF6AF33E65D}"/>
              </a:ext>
            </a:extLst>
          </p:cNvPr>
          <p:cNvCxnSpPr>
            <a:cxnSpLocks/>
          </p:cNvCxnSpPr>
          <p:nvPr/>
        </p:nvCxnSpPr>
        <p:spPr>
          <a:xfrm>
            <a:off x="193303" y="1055672"/>
            <a:ext cx="1180539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AC10F6-415D-CF56-B933-F71ADB8DE4CF}"/>
              </a:ext>
            </a:extLst>
          </p:cNvPr>
          <p:cNvSpPr txBox="1"/>
          <p:nvPr/>
        </p:nvSpPr>
        <p:spPr>
          <a:xfrm>
            <a:off x="7306811" y="1535803"/>
            <a:ext cx="19816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Attributes</a:t>
            </a:r>
            <a:endParaRPr lang="th-TH" sz="48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BAF6B8-9E98-93AC-F8F8-03DC0EC436A7}"/>
              </a:ext>
            </a:extLst>
          </p:cNvPr>
          <p:cNvSpPr txBox="1"/>
          <p:nvPr/>
        </p:nvSpPr>
        <p:spPr>
          <a:xfrm>
            <a:off x="7306810" y="4009751"/>
            <a:ext cx="16305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Method</a:t>
            </a:r>
            <a:endParaRPr lang="th-TH" sz="48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EC9BA0-E8C8-9FCE-228B-870990A73A93}"/>
              </a:ext>
            </a:extLst>
          </p:cNvPr>
          <p:cNvSpPr txBox="1"/>
          <p:nvPr/>
        </p:nvSpPr>
        <p:spPr>
          <a:xfrm>
            <a:off x="2273697" y="627222"/>
            <a:ext cx="1595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Class name</a:t>
            </a:r>
            <a:endParaRPr lang="th-TH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977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C2C209-0730-BBCD-F150-D7B3C4D3E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547" y="1675307"/>
            <a:ext cx="8191500" cy="3171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61F838-E0BB-6ED9-0F46-D07B0DF64FDB}"/>
              </a:ext>
            </a:extLst>
          </p:cNvPr>
          <p:cNvSpPr txBox="1"/>
          <p:nvPr/>
        </p:nvSpPr>
        <p:spPr>
          <a:xfrm>
            <a:off x="973123" y="822121"/>
            <a:ext cx="14895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Object</a:t>
            </a:r>
            <a:endParaRPr lang="th-TH" sz="4800" b="1"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95681563-D65B-DF39-E255-1179CDB6FA4C}"/>
              </a:ext>
            </a:extLst>
          </p:cNvPr>
          <p:cNvCxnSpPr>
            <a:stCxn id="4" idx="2"/>
          </p:cNvCxnSpPr>
          <p:nvPr/>
        </p:nvCxnSpPr>
        <p:spPr>
          <a:xfrm rot="16200000" flipH="1">
            <a:off x="2486647" y="884349"/>
            <a:ext cx="569965" cy="2107502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07B30FFC-AC89-487C-F9B5-3DAF4CE2BA80}"/>
              </a:ext>
            </a:extLst>
          </p:cNvPr>
          <p:cNvCxnSpPr>
            <a:cxnSpLocks/>
            <a:stCxn id="4" idx="2"/>
          </p:cNvCxnSpPr>
          <p:nvPr/>
        </p:nvCxnSpPr>
        <p:spPr>
          <a:xfrm rot="16200000" flipH="1">
            <a:off x="2365007" y="1005988"/>
            <a:ext cx="813245" cy="2107503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9848A56-34AF-9CD7-1FF7-1AD69827C629}"/>
              </a:ext>
            </a:extLst>
          </p:cNvPr>
          <p:cNvCxnSpPr>
            <a:cxnSpLocks/>
            <a:stCxn id="4" idx="2"/>
          </p:cNvCxnSpPr>
          <p:nvPr/>
        </p:nvCxnSpPr>
        <p:spPr>
          <a:xfrm rot="16200000" flipH="1">
            <a:off x="2357520" y="1013476"/>
            <a:ext cx="1350141" cy="2629424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034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3D87FA-2CF1-5A27-990D-F8CC9FF5B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262" y="1809627"/>
            <a:ext cx="10297475" cy="353495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4D6D9E9-2AB2-F43C-7486-DFC9C7FBF2DE}"/>
              </a:ext>
            </a:extLst>
          </p:cNvPr>
          <p:cNvSpPr txBox="1">
            <a:spLocks/>
          </p:cNvSpPr>
          <p:nvPr/>
        </p:nvSpPr>
        <p:spPr>
          <a:xfrm>
            <a:off x="947262" y="330254"/>
            <a:ext cx="10126099" cy="125680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Same result</a:t>
            </a:r>
            <a:endParaRPr lang="th-TH" sz="6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19150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1A3D8-87B6-45E4-5548-3D7C90DD1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2173C-49F2-299E-39F1-2C87CDAEA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a1.play() method using a1 </a:t>
            </a:r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attributes</a:t>
            </a:r>
          </a:p>
          <a:p>
            <a:r>
              <a:rPr lang="en-US" sz="4400" dirty="0"/>
              <a:t>a2.play() method using a2 </a:t>
            </a:r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attributes</a:t>
            </a:r>
          </a:p>
          <a:p>
            <a:endParaRPr lang="en-US" sz="4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function </a:t>
            </a:r>
            <a:r>
              <a:rPr lang="en-US" sz="4400" dirty="0"/>
              <a:t>a1.play() </a:t>
            </a:r>
            <a:r>
              <a:rPr lang="th-TH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ใช้ </a:t>
            </a:r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attributes</a:t>
            </a:r>
            <a:r>
              <a:rPr lang="th-TH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ของ </a:t>
            </a:r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a1 </a:t>
            </a:r>
            <a:r>
              <a:rPr lang="th-TH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ทั้งหมด</a:t>
            </a:r>
          </a:p>
          <a:p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function </a:t>
            </a:r>
            <a:r>
              <a:rPr lang="en-US" sz="4400" dirty="0"/>
              <a:t>a2.play() </a:t>
            </a:r>
            <a:r>
              <a:rPr lang="th-TH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ใช้ </a:t>
            </a:r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attributes</a:t>
            </a:r>
            <a:r>
              <a:rPr lang="th-TH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ของ </a:t>
            </a:r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a2 </a:t>
            </a:r>
            <a:r>
              <a:rPr lang="th-TH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ทั้งหมด</a:t>
            </a:r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902712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9FAB0-B827-95BF-70FA-E93220A1C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Called variable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60F368-7CD9-BAB6-3D16-E3154FA370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3924" y="1899666"/>
            <a:ext cx="6277917" cy="428887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0E4B3A-EA2F-3C6E-A839-E7239E1EE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441" y="1899667"/>
            <a:ext cx="3037938" cy="430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12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111CA7-718A-C637-0214-32F3795A36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159"/>
          <a:stretch/>
        </p:blipFill>
        <p:spPr>
          <a:xfrm>
            <a:off x="3411756" y="774442"/>
            <a:ext cx="8406426" cy="49934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880406-60BC-7DD8-285D-52AA77D0C0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171"/>
          <a:stretch/>
        </p:blipFill>
        <p:spPr>
          <a:xfrm>
            <a:off x="196537" y="774442"/>
            <a:ext cx="3037938" cy="18008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A5636E-9861-2EF4-DAE6-E735E0A2DABE}"/>
              </a:ext>
            </a:extLst>
          </p:cNvPr>
          <p:cNvSpPr txBox="1"/>
          <p:nvPr/>
        </p:nvSpPr>
        <p:spPr>
          <a:xfrm>
            <a:off x="5827785" y="303169"/>
            <a:ext cx="303793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a1.length_per_episode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9DD940-9528-71AA-B49A-BEA9C8D8C758}"/>
              </a:ext>
            </a:extLst>
          </p:cNvPr>
          <p:cNvSpPr txBox="1"/>
          <p:nvPr/>
        </p:nvSpPr>
        <p:spPr>
          <a:xfrm>
            <a:off x="9238376" y="303169"/>
            <a:ext cx="202803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a1.playing_sec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A786D84-9289-0610-DA46-C9373F22B917}"/>
              </a:ext>
            </a:extLst>
          </p:cNvPr>
          <p:cNvCxnSpPr>
            <a:stCxn id="11" idx="2"/>
          </p:cNvCxnSpPr>
          <p:nvPr/>
        </p:nvCxnSpPr>
        <p:spPr>
          <a:xfrm>
            <a:off x="7346754" y="672501"/>
            <a:ext cx="0" cy="3845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D5111D-BB0E-DE83-1D69-8283988F3B79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252395" y="672501"/>
            <a:ext cx="0" cy="3845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5B85F74-8C0E-383B-9239-9A06B565A8DC}"/>
              </a:ext>
            </a:extLst>
          </p:cNvPr>
          <p:cNvSpPr txBox="1"/>
          <p:nvPr/>
        </p:nvSpPr>
        <p:spPr>
          <a:xfrm>
            <a:off x="7258574" y="5898892"/>
            <a:ext cx="175959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a1.full_name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830ECD4-0C6C-C675-B29F-694B304BB983}"/>
              </a:ext>
            </a:extLst>
          </p:cNvPr>
          <p:cNvCxnSpPr>
            <a:stCxn id="25" idx="0"/>
          </p:cNvCxnSpPr>
          <p:nvPr/>
        </p:nvCxnSpPr>
        <p:spPr>
          <a:xfrm flipH="1" flipV="1">
            <a:off x="8120543" y="4748169"/>
            <a:ext cx="17827" cy="11507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457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C35C8-1964-140D-1FB1-FBBD1874D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</a:t>
            </a:r>
            <a:endParaRPr lang="th-TH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6EF2DDC-9C8C-C651-474D-98BE76E83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083"/>
          <a:stretch/>
        </p:blipFill>
        <p:spPr>
          <a:xfrm>
            <a:off x="270231" y="1737360"/>
            <a:ext cx="5188177" cy="3977271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A626D0-68B0-C7B4-60DD-6E4EA2E182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2" t="32754" r="44807" b="6916"/>
          <a:stretch/>
        </p:blipFill>
        <p:spPr>
          <a:xfrm>
            <a:off x="5857786" y="1737360"/>
            <a:ext cx="6063983" cy="39772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70081A-FF20-8510-80C9-09093C7DB6CA}"/>
              </a:ext>
            </a:extLst>
          </p:cNvPr>
          <p:cNvSpPr txBox="1"/>
          <p:nvPr/>
        </p:nvSpPr>
        <p:spPr>
          <a:xfrm>
            <a:off x="1660848" y="5789275"/>
            <a:ext cx="3303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Procedural (function)</a:t>
            </a:r>
            <a:endParaRPr lang="th-TH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F70844-7BF4-790F-1D19-45E93F28DA89}"/>
              </a:ext>
            </a:extLst>
          </p:cNvPr>
          <p:cNvSpPr txBox="1"/>
          <p:nvPr/>
        </p:nvSpPr>
        <p:spPr>
          <a:xfrm>
            <a:off x="8624595" y="5789275"/>
            <a:ext cx="2096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OOP (method)</a:t>
            </a: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3034269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EA368C-EE78-86B7-901A-D285FD6F5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(initial variable)</a:t>
            </a:r>
            <a:endParaRPr lang="th-TH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8130C90-A7EF-1D47-103A-F64FEF2E7F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6326" y="1844642"/>
            <a:ext cx="8559347" cy="366585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185CE6-6806-123C-000F-BCF7F6162085}"/>
              </a:ext>
            </a:extLst>
          </p:cNvPr>
          <p:cNvSpPr txBox="1"/>
          <p:nvPr/>
        </p:nvSpPr>
        <p:spPr>
          <a:xfrm>
            <a:off x="9917884" y="6488668"/>
            <a:ext cx="2145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2_3_</a:t>
            </a:r>
            <a:r>
              <a:rPr lang="th-TH" dirty="0" err="1"/>
              <a:t>Class</a:t>
            </a:r>
            <a:r>
              <a:rPr lang="th-TH" dirty="0"/>
              <a:t>_</a:t>
            </a:r>
            <a:r>
              <a:rPr lang="th-TH" dirty="0" err="1"/>
              <a:t>constructor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542957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1EF09-DDF9-493E-770A-95B4C2521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50" y="647495"/>
            <a:ext cx="10126099" cy="1256805"/>
          </a:xfrm>
        </p:spPr>
        <p:txBody>
          <a:bodyPr anchor="ctr">
            <a:normAutofit/>
          </a:bodyPr>
          <a:lstStyle/>
          <a:p>
            <a:r>
              <a:rPr lang="en-US" sz="6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What is Object-oriented programming (OOP)</a:t>
            </a:r>
            <a:endParaRPr lang="th-TH" sz="6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82DAC-AB4E-4620-1807-3C401C31D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2579342"/>
            <a:ext cx="9062409" cy="3228063"/>
          </a:xfrm>
        </p:spPr>
        <p:txBody>
          <a:bodyPr anchor="t">
            <a:normAutofit/>
          </a:bodyPr>
          <a:lstStyle/>
          <a:p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Programming paradigm using “OBJECT” concept</a:t>
            </a:r>
          </a:p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รูปแบบหนึ่งของการเขียนโปรแกรมที่มองทุกอยางเป็น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“OBJECT”</a:t>
            </a:r>
          </a:p>
          <a:p>
            <a:endParaRPr lang="en-US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Most popular of Programming agreement (2022)</a:t>
            </a:r>
          </a:p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เป็นรูปแบบที่ใช้กันมากที่สุด (2565)</a:t>
            </a:r>
          </a:p>
        </p:txBody>
      </p:sp>
    </p:spTree>
    <p:extLst>
      <p:ext uri="{BB962C8B-B14F-4D97-AF65-F5344CB8AC3E}">
        <p14:creationId xmlns:p14="http://schemas.microsoft.com/office/powerpoint/2010/main" val="39381588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EA368C-EE78-86B7-901A-D285FD6F5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FF929-BC90-FCE4-2E27-BF6F732D2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605362" cy="4555066"/>
          </a:xfrm>
        </p:spPr>
        <p:txBody>
          <a:bodyPr>
            <a:normAutofit/>
          </a:bodyPr>
          <a:lstStyle/>
          <a:p>
            <a:r>
              <a:rPr lang="en-US" sz="4000" dirty="0"/>
              <a:t>- </a:t>
            </a:r>
            <a:r>
              <a:rPr lang="en-US" sz="4400" dirty="0"/>
              <a:t>function </a:t>
            </a:r>
            <a:r>
              <a:rPr lang="th-TH" sz="4400" dirty="0"/>
              <a:t>ที่ถูกเรียกใช้ทุกครั้งที่มีการสร้าง </a:t>
            </a:r>
            <a:r>
              <a:rPr lang="en-US" sz="4400" dirty="0"/>
              <a:t>object </a:t>
            </a:r>
            <a:endParaRPr lang="th-TH" sz="4400" dirty="0"/>
          </a:p>
          <a:p>
            <a:pPr lvl="1"/>
            <a:r>
              <a:rPr lang="th-TH" sz="3600" dirty="0"/>
              <a:t>ใช้เพื่อการกำหนดค่าเริ่มต้นและตั้งค่าก่อนใช้ตัวแปร</a:t>
            </a:r>
          </a:p>
          <a:p>
            <a:pPr lvl="1"/>
            <a:r>
              <a:rPr lang="th-TH" sz="3600" dirty="0"/>
              <a:t>สร้าง </a:t>
            </a:r>
            <a:r>
              <a:rPr lang="en-US" sz="3600" dirty="0"/>
              <a:t>method </a:t>
            </a:r>
            <a:r>
              <a:rPr lang="th-TH" sz="3600" dirty="0"/>
              <a:t>ที่ชื่อเหมือน </a:t>
            </a:r>
            <a:r>
              <a:rPr lang="en-US" sz="3600" dirty="0"/>
              <a:t>struct </a:t>
            </a:r>
            <a:r>
              <a:rPr lang="th-TH" sz="3600" dirty="0"/>
              <a:t>หรือ </a:t>
            </a:r>
            <a:r>
              <a:rPr lang="en-US" sz="3600" dirty="0"/>
              <a:t>class</a:t>
            </a:r>
          </a:p>
          <a:p>
            <a:pPr lvl="1"/>
            <a:r>
              <a:rPr lang="th-TH" sz="3600" dirty="0"/>
              <a:t>สามารถมี </a:t>
            </a:r>
            <a:r>
              <a:rPr lang="en-US" sz="3600" dirty="0"/>
              <a:t>parameter </a:t>
            </a:r>
            <a:r>
              <a:rPr lang="th-TH" sz="3600" dirty="0"/>
              <a:t>ได้</a:t>
            </a:r>
          </a:p>
          <a:p>
            <a:pPr lvl="1"/>
            <a:r>
              <a:rPr lang="en-US" sz="3600" dirty="0"/>
              <a:t>Default constructor </a:t>
            </a:r>
            <a:r>
              <a:rPr lang="th-TH" sz="3600" dirty="0"/>
              <a:t>คือ </a:t>
            </a:r>
            <a:r>
              <a:rPr lang="en-US" sz="3600" dirty="0"/>
              <a:t>constructor </a:t>
            </a:r>
            <a:r>
              <a:rPr lang="th-TH" sz="3600" dirty="0"/>
              <a:t>ที่ไม่รับ </a:t>
            </a:r>
            <a:r>
              <a:rPr lang="en-US" sz="3600" dirty="0"/>
              <a:t>parameter </a:t>
            </a:r>
            <a:r>
              <a:rPr lang="th-TH" sz="3600" dirty="0"/>
              <a:t>หรือ มีแต่ </a:t>
            </a:r>
            <a:r>
              <a:rPr lang="en-US" sz="3600" dirty="0"/>
              <a:t>default parameter</a:t>
            </a:r>
            <a:endParaRPr lang="th-TH" sz="3600" dirty="0"/>
          </a:p>
          <a:p>
            <a:pPr lvl="1"/>
            <a:r>
              <a:rPr lang="en-US" sz="3600" dirty="0"/>
              <a:t>Default constructor </a:t>
            </a:r>
            <a:r>
              <a:rPr lang="th-TH" sz="3600" dirty="0"/>
              <a:t>จะถูก </a:t>
            </a:r>
            <a:r>
              <a:rPr lang="en-US" sz="3600" dirty="0"/>
              <a:t>call </a:t>
            </a:r>
            <a:r>
              <a:rPr lang="th-TH" sz="3600" dirty="0"/>
              <a:t>เสมอหากไม่มี การ </a:t>
            </a:r>
            <a:r>
              <a:rPr lang="en-US" sz="3600" dirty="0"/>
              <a:t>call</a:t>
            </a:r>
            <a:r>
              <a:rPr lang="th-TH" sz="3600" dirty="0"/>
              <a:t> </a:t>
            </a:r>
            <a:r>
              <a:rPr lang="en-US" sz="3600" dirty="0"/>
              <a:t>constructor </a:t>
            </a:r>
            <a:r>
              <a:rPr lang="th-TH" sz="3600" dirty="0"/>
              <a:t>อื่น</a:t>
            </a:r>
          </a:p>
        </p:txBody>
      </p:sp>
    </p:spTree>
    <p:extLst>
      <p:ext uri="{BB962C8B-B14F-4D97-AF65-F5344CB8AC3E}">
        <p14:creationId xmlns:p14="http://schemas.microsoft.com/office/powerpoint/2010/main" val="23652321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8ABDD-2F23-1D0F-693E-6B88ADCAC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syntax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35A58-C755-CB31-8642-F4033D1BA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126" y="2290351"/>
            <a:ext cx="11165747" cy="4023360"/>
          </a:xfrm>
        </p:spPr>
        <p:txBody>
          <a:bodyPr>
            <a:normAutofit/>
          </a:bodyPr>
          <a:lstStyle/>
          <a:p>
            <a:r>
              <a:rPr lang="en-US" sz="4000" dirty="0"/>
              <a:t>Method that have the same name with class without return type</a:t>
            </a:r>
          </a:p>
          <a:p>
            <a:r>
              <a:rPr lang="en-US" sz="4000" dirty="0"/>
              <a:t>Method </a:t>
            </a:r>
            <a:r>
              <a:rPr lang="th-TH" sz="4000" dirty="0"/>
              <a:t>ที่มีชื่อเหมือน </a:t>
            </a:r>
            <a:r>
              <a:rPr lang="en-US" sz="4000" dirty="0"/>
              <a:t>Class </a:t>
            </a:r>
            <a:r>
              <a:rPr lang="th-TH" sz="4000" dirty="0"/>
              <a:t>และไม่มี </a:t>
            </a:r>
            <a:r>
              <a:rPr lang="en-US" sz="4000" dirty="0"/>
              <a:t>return type</a:t>
            </a:r>
            <a:endParaRPr lang="th-TH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B9C543-E01D-839C-3661-36C26AD66703}"/>
              </a:ext>
            </a:extLst>
          </p:cNvPr>
          <p:cNvSpPr txBox="1"/>
          <p:nvPr/>
        </p:nvSpPr>
        <p:spPr>
          <a:xfrm>
            <a:off x="10161585" y="5279492"/>
            <a:ext cx="13035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In C++</a:t>
            </a:r>
            <a:endParaRPr lang="th-TH" sz="4400" dirty="0"/>
          </a:p>
        </p:txBody>
      </p:sp>
    </p:spTree>
    <p:extLst>
      <p:ext uri="{BB962C8B-B14F-4D97-AF65-F5344CB8AC3E}">
        <p14:creationId xmlns:p14="http://schemas.microsoft.com/office/powerpoint/2010/main" val="17836381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53DBA-53B9-EC89-8180-2EF2C9D01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EX.</a:t>
            </a:r>
            <a:endParaRPr lang="th-TH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CDDDD19-96A4-344B-76D7-79A714823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9715" y="2123103"/>
            <a:ext cx="7278366" cy="3689868"/>
          </a:xfrm>
        </p:spPr>
      </p:pic>
    </p:spTree>
    <p:extLst>
      <p:ext uri="{BB962C8B-B14F-4D97-AF65-F5344CB8AC3E}">
        <p14:creationId xmlns:p14="http://schemas.microsoft.com/office/powerpoint/2010/main" val="35549377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EA368C-EE78-86B7-901A-D285FD6F5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EX.</a:t>
            </a:r>
            <a:endParaRPr lang="th-T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25A466-E26B-4D27-C1F8-E7625974C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915" y="3582334"/>
            <a:ext cx="1171390" cy="14945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4C5E3-8657-312E-75DB-D2C0ABBBCE57}"/>
              </a:ext>
            </a:extLst>
          </p:cNvPr>
          <p:cNvSpPr txBox="1"/>
          <p:nvPr/>
        </p:nvSpPr>
        <p:spPr>
          <a:xfrm>
            <a:off x="9288915" y="2936003"/>
            <a:ext cx="1045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Result</a:t>
            </a:r>
            <a:endParaRPr lang="th-TH" sz="3600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5E750EC-15EF-811D-F2EC-A776C7C76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7280" y="1916139"/>
            <a:ext cx="7080140" cy="4191046"/>
          </a:xfrm>
        </p:spPr>
      </p:pic>
    </p:spTree>
    <p:extLst>
      <p:ext uri="{BB962C8B-B14F-4D97-AF65-F5344CB8AC3E}">
        <p14:creationId xmlns:p14="http://schemas.microsoft.com/office/powerpoint/2010/main" val="759788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0EEAA-920D-AA9A-6743-3C85C867E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</a:t>
            </a:r>
            <a:endParaRPr lang="th-T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DCD249-1601-7A1E-7D58-E74F40B89C69}"/>
              </a:ext>
            </a:extLst>
          </p:cNvPr>
          <p:cNvSpPr/>
          <p:nvPr/>
        </p:nvSpPr>
        <p:spPr>
          <a:xfrm>
            <a:off x="1409351" y="2827089"/>
            <a:ext cx="2038524" cy="1551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Variable declaration</a:t>
            </a:r>
            <a:endParaRPr lang="th-TH" sz="3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4C89BD-100E-A55D-1A40-6A814E39B205}"/>
              </a:ext>
            </a:extLst>
          </p:cNvPr>
          <p:cNvSpPr/>
          <p:nvPr/>
        </p:nvSpPr>
        <p:spPr>
          <a:xfrm>
            <a:off x="4790143" y="2730615"/>
            <a:ext cx="2291961" cy="1744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Call constructor function</a:t>
            </a:r>
            <a:endParaRPr lang="th-TH" sz="36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09373A-DEDE-8C9B-273D-FE289FF72AD3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3447875" y="3603070"/>
            <a:ext cx="134226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3E1E8C6-F278-1B9C-247C-838AA14538D6}"/>
              </a:ext>
            </a:extLst>
          </p:cNvPr>
          <p:cNvSpPr/>
          <p:nvPr/>
        </p:nvSpPr>
        <p:spPr>
          <a:xfrm>
            <a:off x="8424372" y="2827089"/>
            <a:ext cx="2038524" cy="1551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Return stack</a:t>
            </a:r>
            <a:endParaRPr lang="th-TH" sz="3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32EA02-7ACB-85F6-6FD7-4EF0EA5E9010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7082104" y="3603070"/>
            <a:ext cx="134226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EB0567E-B783-5E05-9629-1893881FEEB9}"/>
              </a:ext>
            </a:extLst>
          </p:cNvPr>
          <p:cNvSpPr txBox="1"/>
          <p:nvPr/>
        </p:nvSpPr>
        <p:spPr>
          <a:xfrm>
            <a:off x="1941941" y="4475525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Line 42</a:t>
            </a:r>
            <a:endParaRPr lang="th-TH" sz="2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AB1878-D246-A697-75D7-CFDC96BC5534}"/>
              </a:ext>
            </a:extLst>
          </p:cNvPr>
          <p:cNvSpPr txBox="1"/>
          <p:nvPr/>
        </p:nvSpPr>
        <p:spPr>
          <a:xfrm>
            <a:off x="9048814" y="4475525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Line 43</a:t>
            </a:r>
            <a:endParaRPr lang="th-TH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069A16-8E5D-9250-C035-E8B43A489F67}"/>
              </a:ext>
            </a:extLst>
          </p:cNvPr>
          <p:cNvSpPr txBox="1"/>
          <p:nvPr/>
        </p:nvSpPr>
        <p:spPr>
          <a:xfrm>
            <a:off x="5449451" y="4475525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Line 8</a:t>
            </a:r>
            <a:endParaRPr lang="th-TH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959FA7-492F-0BB0-060C-F28F15AFF46F}"/>
              </a:ext>
            </a:extLst>
          </p:cNvPr>
          <p:cNvSpPr txBox="1"/>
          <p:nvPr/>
        </p:nvSpPr>
        <p:spPr>
          <a:xfrm>
            <a:off x="7195951" y="5827839"/>
            <a:ext cx="4820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*Default constructor </a:t>
            </a:r>
            <a:r>
              <a:rPr lang="th-TH" sz="1800" dirty="0"/>
              <a:t>จะถูก </a:t>
            </a:r>
            <a:r>
              <a:rPr lang="en-US" sz="1800" dirty="0"/>
              <a:t>call </a:t>
            </a:r>
            <a:r>
              <a:rPr lang="th-TH" sz="1800" dirty="0"/>
              <a:t>เสมอหากไม่มี การ </a:t>
            </a:r>
            <a:r>
              <a:rPr lang="en-US" sz="1800" dirty="0"/>
              <a:t>call</a:t>
            </a:r>
            <a:r>
              <a:rPr lang="th-TH" sz="1800" dirty="0"/>
              <a:t> </a:t>
            </a:r>
            <a:r>
              <a:rPr lang="en-US" sz="1800" dirty="0"/>
              <a:t>constructor </a:t>
            </a:r>
            <a:r>
              <a:rPr lang="th-TH" sz="1800" dirty="0"/>
              <a:t>อื่น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107050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6155ED18-EDBF-E822-1730-DF88E3CD20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9546" y="1829639"/>
            <a:ext cx="7889166" cy="493188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B53DBA-53B9-EC89-8180-2EF2C9D01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with parameter</a:t>
            </a:r>
            <a:endParaRPr lang="th-TH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E744F7C-DAF8-DB1A-EC45-56E2056F25C1}"/>
              </a:ext>
            </a:extLst>
          </p:cNvPr>
          <p:cNvCxnSpPr/>
          <p:nvPr/>
        </p:nvCxnSpPr>
        <p:spPr>
          <a:xfrm>
            <a:off x="307910" y="3616853"/>
            <a:ext cx="1102878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E256097-BEE9-E045-FE0F-97BE877092B7}"/>
              </a:ext>
            </a:extLst>
          </p:cNvPr>
          <p:cNvSpPr txBox="1"/>
          <p:nvPr/>
        </p:nvSpPr>
        <p:spPr>
          <a:xfrm>
            <a:off x="9378892" y="2720445"/>
            <a:ext cx="2432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Default constructor</a:t>
            </a:r>
            <a:endParaRPr lang="th-TH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F0036E-8DDD-47F2-E855-0B380498ED21}"/>
              </a:ext>
            </a:extLst>
          </p:cNvPr>
          <p:cNvSpPr txBox="1"/>
          <p:nvPr/>
        </p:nvSpPr>
        <p:spPr>
          <a:xfrm>
            <a:off x="9319580" y="4762572"/>
            <a:ext cx="21723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Constructor with </a:t>
            </a:r>
          </a:p>
          <a:p>
            <a:pPr algn="ctr"/>
            <a:r>
              <a:rPr lang="en-US" sz="2800" b="1" dirty="0"/>
              <a:t>argument</a:t>
            </a:r>
            <a:endParaRPr lang="th-TH" sz="2800" b="1" dirty="0"/>
          </a:p>
        </p:txBody>
      </p:sp>
    </p:spTree>
    <p:extLst>
      <p:ext uri="{BB962C8B-B14F-4D97-AF65-F5344CB8AC3E}">
        <p14:creationId xmlns:p14="http://schemas.microsoft.com/office/powerpoint/2010/main" val="582912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5535F5-3325-4A1C-05B6-51403B495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07" y="1164977"/>
            <a:ext cx="10951132" cy="30099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A609D8-82F4-410A-3F41-1807ACA2B1E1}"/>
              </a:ext>
            </a:extLst>
          </p:cNvPr>
          <p:cNvSpPr txBox="1"/>
          <p:nvPr/>
        </p:nvSpPr>
        <p:spPr>
          <a:xfrm>
            <a:off x="4179694" y="121640"/>
            <a:ext cx="3328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Call constructor with parameter</a:t>
            </a:r>
            <a:endParaRPr lang="th-TH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A59563-5363-EA5D-FF50-891FB9EB45D9}"/>
              </a:ext>
            </a:extLst>
          </p:cNvPr>
          <p:cNvSpPr txBox="1"/>
          <p:nvPr/>
        </p:nvSpPr>
        <p:spPr>
          <a:xfrm>
            <a:off x="1373820" y="5027619"/>
            <a:ext cx="2547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Call default constructor</a:t>
            </a:r>
            <a:endParaRPr lang="th-TH" sz="2400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2006A81-16B6-AA9F-21BE-F24219AB032A}"/>
              </a:ext>
            </a:extLst>
          </p:cNvPr>
          <p:cNvCxnSpPr>
            <a:stCxn id="6" idx="2"/>
          </p:cNvCxnSpPr>
          <p:nvPr/>
        </p:nvCxnSpPr>
        <p:spPr>
          <a:xfrm flipH="1">
            <a:off x="5843771" y="583305"/>
            <a:ext cx="1" cy="7622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DB36B6-97EC-A805-B2D4-50A49C3DBBC7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2647565" y="4021596"/>
            <a:ext cx="1" cy="100602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296C5F1D-48A9-2A77-F285-A5DCDF02A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496" y="4300344"/>
            <a:ext cx="5203767" cy="23778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5DEFEB-0299-A276-5175-BB34C10C8051}"/>
              </a:ext>
            </a:extLst>
          </p:cNvPr>
          <p:cNvSpPr txBox="1"/>
          <p:nvPr/>
        </p:nvSpPr>
        <p:spPr>
          <a:xfrm>
            <a:off x="5175386" y="4339668"/>
            <a:ext cx="853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Result</a:t>
            </a: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3872501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1AEC4-3423-ACB7-4E78-EC0C0AFDCE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6600" dirty="0"/>
              <a:t>Quiz</a:t>
            </a:r>
            <a:endParaRPr lang="th-TH" sz="1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8FE9C5-10B7-8133-86F5-F9BDC3EF26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Constructor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299170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EA368C-EE78-86B7-901A-D285FD6F5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modifiers</a:t>
            </a:r>
            <a:endParaRPr lang="th-TH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C358F10-35AD-A49B-A3FC-593371426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- Limit access for methods and attributes</a:t>
            </a:r>
          </a:p>
          <a:p>
            <a:pPr lvl="1"/>
            <a:r>
              <a:rPr lang="en-US" sz="4400" dirty="0"/>
              <a:t>public, private, protected (</a:t>
            </a:r>
            <a:r>
              <a:rPr lang="en-US" sz="4400" dirty="0" err="1"/>
              <a:t>c++</a:t>
            </a:r>
            <a:r>
              <a:rPr lang="en-US" sz="4400" dirty="0"/>
              <a:t>)</a:t>
            </a:r>
          </a:p>
          <a:p>
            <a:pPr lvl="1"/>
            <a:r>
              <a:rPr lang="en-US" sz="4400" dirty="0"/>
              <a:t>For prevent irregular variable change from outside class</a:t>
            </a:r>
          </a:p>
          <a:p>
            <a:pPr lvl="1"/>
            <a:r>
              <a:rPr lang="en-US" sz="4400" dirty="0"/>
              <a:t>For check valid command or not</a:t>
            </a:r>
          </a:p>
          <a:p>
            <a:pPr lvl="1"/>
            <a:r>
              <a:rPr lang="en-US" sz="4400" b="1" i="1" dirty="0">
                <a:solidFill>
                  <a:srgbClr val="273239"/>
                </a:solidFill>
                <a:effectLst/>
              </a:rPr>
              <a:t>more secure</a:t>
            </a:r>
            <a:r>
              <a:rPr lang="en-US" sz="4400" b="1" i="1" dirty="0">
                <a:solidFill>
                  <a:srgbClr val="273239"/>
                </a:solidFill>
              </a:rPr>
              <a:t>?</a:t>
            </a:r>
            <a:endParaRPr lang="th-TH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B321F5-9042-82A9-F145-CDB4302C9E5C}"/>
              </a:ext>
            </a:extLst>
          </p:cNvPr>
          <p:cNvSpPr txBox="1"/>
          <p:nvPr/>
        </p:nvSpPr>
        <p:spPr>
          <a:xfrm>
            <a:off x="9917885" y="6488668"/>
            <a:ext cx="1734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2_4_</a:t>
            </a:r>
            <a:r>
              <a:rPr lang="th-TH" dirty="0" err="1"/>
              <a:t>Class</a:t>
            </a:r>
            <a:r>
              <a:rPr lang="th-TH" dirty="0"/>
              <a:t>_</a:t>
            </a:r>
            <a:r>
              <a:rPr lang="th-TH" dirty="0" err="1"/>
              <a:t>modifier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246817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EA368C-EE78-86B7-901A-D285FD6F5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modifiers</a:t>
            </a:r>
            <a:endParaRPr lang="th-TH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C358F10-35AD-A49B-A3FC-593371426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- </a:t>
            </a:r>
            <a:r>
              <a:rPr lang="th-TH" sz="4800" dirty="0"/>
              <a:t>เพื่อจำกัดการเข้าถึง </a:t>
            </a:r>
            <a:r>
              <a:rPr lang="en-US" sz="4800" dirty="0"/>
              <a:t>methods and attributes </a:t>
            </a:r>
            <a:r>
              <a:rPr lang="th-TH" sz="4800" dirty="0"/>
              <a:t>ใน </a:t>
            </a:r>
            <a:r>
              <a:rPr lang="en-US" sz="4800" dirty="0"/>
              <a:t>object</a:t>
            </a:r>
          </a:p>
          <a:p>
            <a:pPr lvl="1"/>
            <a:r>
              <a:rPr lang="en-US" sz="4400" dirty="0"/>
              <a:t>public, private, protected (</a:t>
            </a:r>
            <a:r>
              <a:rPr lang="en-US" sz="4400" dirty="0" err="1"/>
              <a:t>c++</a:t>
            </a:r>
            <a:r>
              <a:rPr lang="en-US" sz="4400" dirty="0"/>
              <a:t>)</a:t>
            </a:r>
          </a:p>
          <a:p>
            <a:pPr lvl="1"/>
            <a:r>
              <a:rPr lang="th-TH" sz="4400" dirty="0"/>
              <a:t>ป้องกันการเปลี่ยนแปลงตัวแปรที่ทำให้โปรแกรมทำงานผิดพลาด</a:t>
            </a:r>
            <a:endParaRPr lang="en-US" sz="4400" dirty="0"/>
          </a:p>
          <a:p>
            <a:pPr lvl="1"/>
            <a:r>
              <a:rPr lang="th-TH" sz="4400" dirty="0"/>
              <a:t>ตรวจสอบความถูกต้องของคำสั่งนั้น</a:t>
            </a:r>
            <a:endParaRPr lang="en-US" sz="4400" dirty="0"/>
          </a:p>
          <a:p>
            <a:pPr lvl="1"/>
            <a:r>
              <a:rPr lang="th-TH" sz="4400" b="1" i="1" dirty="0">
                <a:solidFill>
                  <a:srgbClr val="273239"/>
                </a:solidFill>
              </a:rPr>
              <a:t>ความปลอดภัย</a:t>
            </a:r>
            <a:r>
              <a:rPr lang="en-US" sz="4400" b="1" i="1" dirty="0">
                <a:solidFill>
                  <a:srgbClr val="273239"/>
                </a:solidFill>
              </a:rPr>
              <a:t>?</a:t>
            </a:r>
            <a:endParaRPr lang="th-TH" sz="4400" dirty="0"/>
          </a:p>
        </p:txBody>
      </p:sp>
    </p:spTree>
    <p:extLst>
      <p:ext uri="{BB962C8B-B14F-4D97-AF65-F5344CB8AC3E}">
        <p14:creationId xmlns:p14="http://schemas.microsoft.com/office/powerpoint/2010/main" val="269960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67CB-9591-FE41-9CE4-C89CBB3AF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A3CFB-10E6-D895-A59A-444E9F4B5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81646"/>
            <a:ext cx="10058400" cy="3587448"/>
          </a:xfrm>
        </p:spPr>
        <p:txBody>
          <a:bodyPr>
            <a:normAutofit/>
          </a:bodyPr>
          <a:lstStyle/>
          <a:p>
            <a:r>
              <a:rPr lang="en-US" sz="3600" dirty="0">
                <a:cs typeface="+mj-cs"/>
              </a:rPr>
              <a:t>Int – integer (</a:t>
            </a:r>
            <a:r>
              <a:rPr lang="th-TH" sz="3600" dirty="0">
                <a:cs typeface="+mj-cs"/>
              </a:rPr>
              <a:t>จำนวนเต็ม</a:t>
            </a:r>
            <a:r>
              <a:rPr lang="en-US" sz="3600" dirty="0">
                <a:cs typeface="+mj-cs"/>
              </a:rPr>
              <a:t>)</a:t>
            </a:r>
          </a:p>
          <a:p>
            <a:r>
              <a:rPr lang="en-US" sz="3600" dirty="0">
                <a:cs typeface="+mj-cs"/>
              </a:rPr>
              <a:t>Float – floating point (</a:t>
            </a:r>
            <a:r>
              <a:rPr lang="th-TH" sz="3600" dirty="0">
                <a:cs typeface="+mj-cs"/>
              </a:rPr>
              <a:t>ทศนิยม</a:t>
            </a:r>
            <a:r>
              <a:rPr lang="en-US" sz="3600" dirty="0">
                <a:cs typeface="+mj-cs"/>
              </a:rPr>
              <a:t>)</a:t>
            </a:r>
          </a:p>
          <a:p>
            <a:r>
              <a:rPr lang="en-US" sz="3600" dirty="0">
                <a:cs typeface="+mj-cs"/>
              </a:rPr>
              <a:t>String – text (</a:t>
            </a:r>
            <a:r>
              <a:rPr lang="th-TH" sz="3600" dirty="0">
                <a:cs typeface="+mj-cs"/>
              </a:rPr>
              <a:t>ตัวอักษร</a:t>
            </a:r>
            <a:r>
              <a:rPr lang="en-US" sz="3600" dirty="0">
                <a:cs typeface="+mj-cs"/>
              </a:rPr>
              <a:t>)</a:t>
            </a:r>
          </a:p>
          <a:p>
            <a:endParaRPr lang="th-TH" sz="3600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576088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E186E-374A-7CF4-9D11-6738CABE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this case</a:t>
            </a:r>
            <a:endParaRPr lang="th-TH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20CF186-295E-0EC1-2958-C6895C396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449" y="2083447"/>
            <a:ext cx="10892305" cy="1801735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5138FA-2E98-F9B9-7E93-D9C130927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599" y="4231269"/>
            <a:ext cx="5843709" cy="24782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5684D1-3175-B444-4E8C-71210534AC64}"/>
              </a:ext>
            </a:extLst>
          </p:cNvPr>
          <p:cNvSpPr txBox="1"/>
          <p:nvPr/>
        </p:nvSpPr>
        <p:spPr>
          <a:xfrm>
            <a:off x="998375" y="4674637"/>
            <a:ext cx="2304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Result T_T</a:t>
            </a:r>
            <a:endParaRPr lang="th-TH" sz="4400" dirty="0"/>
          </a:p>
        </p:txBody>
      </p:sp>
    </p:spTree>
    <p:extLst>
      <p:ext uri="{BB962C8B-B14F-4D97-AF65-F5344CB8AC3E}">
        <p14:creationId xmlns:p14="http://schemas.microsoft.com/office/powerpoint/2010/main" val="1164529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E186E-374A-7CF4-9D11-6738CABE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prevent it?</a:t>
            </a:r>
            <a:endParaRPr lang="th-T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8528A9-3682-236A-4744-CBE2D4B80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cs typeface="+mj-cs"/>
              </a:rPr>
              <a:t>- Create get set method to manage attributes in class</a:t>
            </a:r>
          </a:p>
          <a:p>
            <a:r>
              <a:rPr lang="en-US" sz="3600" dirty="0">
                <a:cs typeface="+mj-cs"/>
              </a:rPr>
              <a:t>- </a:t>
            </a:r>
            <a:r>
              <a:rPr lang="th-TH" sz="3600" dirty="0">
                <a:cs typeface="+mj-cs"/>
              </a:rPr>
              <a:t>สร้าง </a:t>
            </a:r>
            <a:r>
              <a:rPr lang="en-US" sz="3600" dirty="0">
                <a:cs typeface="+mj-cs"/>
              </a:rPr>
              <a:t>method get set </a:t>
            </a:r>
            <a:r>
              <a:rPr lang="th-TH" sz="3600" dirty="0">
                <a:cs typeface="+mj-cs"/>
              </a:rPr>
              <a:t>เพื่อจัดการ </a:t>
            </a:r>
            <a:r>
              <a:rPr lang="en-US" sz="3600" dirty="0">
                <a:cs typeface="+mj-cs"/>
              </a:rPr>
              <a:t>attributes</a:t>
            </a:r>
            <a:r>
              <a:rPr lang="th-TH" sz="3600" dirty="0">
                <a:cs typeface="+mj-cs"/>
              </a:rPr>
              <a:t> ภายใน </a:t>
            </a:r>
            <a:r>
              <a:rPr lang="en-US" sz="3600" dirty="0">
                <a:cs typeface="+mj-cs"/>
              </a:rPr>
              <a:t>class</a:t>
            </a:r>
            <a:endParaRPr lang="th-TH" sz="3600" dirty="0"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7C3BA9-D9F9-B16D-25C3-81B03D026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788" y="3429000"/>
            <a:ext cx="6132424" cy="3022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6C1F61-2D4F-F30D-9928-C1DD8829A436}"/>
              </a:ext>
            </a:extLst>
          </p:cNvPr>
          <p:cNvSpPr txBox="1"/>
          <p:nvPr/>
        </p:nvSpPr>
        <p:spPr>
          <a:xfrm>
            <a:off x="10315526" y="6451781"/>
            <a:ext cx="1680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2_4_</a:t>
            </a:r>
            <a:r>
              <a:rPr lang="th-TH" dirty="0" err="1"/>
              <a:t>Class</a:t>
            </a:r>
            <a:r>
              <a:rPr lang="th-TH" dirty="0"/>
              <a:t>_</a:t>
            </a:r>
            <a:r>
              <a:rPr lang="th-TH" dirty="0" err="1"/>
              <a:t>modifier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7084854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294F09-0BCD-6543-3DDA-E8317C82F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11" y="518529"/>
            <a:ext cx="11746777" cy="24019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8982E3-2ABE-C8AE-D4AB-549D69516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169" y="3429000"/>
            <a:ext cx="6958098" cy="29747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59AF52-1988-5F4F-D7E2-364CB64DAE13}"/>
              </a:ext>
            </a:extLst>
          </p:cNvPr>
          <p:cNvSpPr txBox="1"/>
          <p:nvPr/>
        </p:nvSpPr>
        <p:spPr>
          <a:xfrm>
            <a:off x="3187902" y="4657859"/>
            <a:ext cx="13169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Result </a:t>
            </a:r>
            <a:endParaRPr lang="th-TH" sz="4400" dirty="0"/>
          </a:p>
        </p:txBody>
      </p:sp>
    </p:spTree>
    <p:extLst>
      <p:ext uri="{BB962C8B-B14F-4D97-AF65-F5344CB8AC3E}">
        <p14:creationId xmlns:p14="http://schemas.microsoft.com/office/powerpoint/2010/main" val="31128558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2E37A3-3EB1-A95E-137E-8C7A33368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modifiers</a:t>
            </a:r>
            <a:endParaRPr lang="th-TH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781DE9-61C1-46E8-667E-38D6AF4E4B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8409"/>
          <a:stretch/>
        </p:blipFill>
        <p:spPr>
          <a:xfrm>
            <a:off x="4154062" y="1844669"/>
            <a:ext cx="4437549" cy="337962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065808-E5C1-C82C-9487-C23236330CB2}"/>
              </a:ext>
            </a:extLst>
          </p:cNvPr>
          <p:cNvSpPr txBox="1"/>
          <p:nvPr/>
        </p:nvSpPr>
        <p:spPr>
          <a:xfrm>
            <a:off x="813732" y="3805800"/>
            <a:ext cx="2315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 need to accessed by outside</a:t>
            </a:r>
            <a:endParaRPr lang="th-TH" sz="2400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99BC05-C67E-A81A-5D88-60C9487C5B05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129093" y="4221299"/>
            <a:ext cx="127512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63BAB1-E47D-023A-2727-C02B05F317E4}"/>
              </a:ext>
            </a:extLst>
          </p:cNvPr>
          <p:cNvSpPr txBox="1"/>
          <p:nvPr/>
        </p:nvSpPr>
        <p:spPr>
          <a:xfrm>
            <a:off x="813732" y="5536854"/>
            <a:ext cx="5957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Make it Private and access via method!</a:t>
            </a:r>
            <a:endParaRPr lang="th-TH" sz="3600" b="1" dirty="0"/>
          </a:p>
        </p:txBody>
      </p:sp>
    </p:spTree>
    <p:extLst>
      <p:ext uri="{BB962C8B-B14F-4D97-AF65-F5344CB8AC3E}">
        <p14:creationId xmlns:p14="http://schemas.microsoft.com/office/powerpoint/2010/main" val="27053550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EA368C-EE78-86B7-901A-D285FD6F5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modifiers</a:t>
            </a:r>
            <a:endParaRPr lang="th-TH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C358F10-35AD-A49B-A3FC-593371426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432963"/>
            <a:ext cx="10167457" cy="3741334"/>
          </a:xfrm>
        </p:spPr>
        <p:txBody>
          <a:bodyPr>
            <a:normAutofit/>
          </a:bodyPr>
          <a:lstStyle/>
          <a:p>
            <a:r>
              <a:rPr lang="en-US" sz="4800" dirty="0"/>
              <a:t>Public </a:t>
            </a:r>
            <a:r>
              <a:rPr lang="th-TH" sz="4800" dirty="0"/>
              <a:t>เข้าถึงได้จากทุกที่ ไม่จำกัด</a:t>
            </a:r>
            <a:endParaRPr lang="en-US" sz="4800" dirty="0"/>
          </a:p>
          <a:p>
            <a:r>
              <a:rPr lang="en-US" sz="4800" dirty="0"/>
              <a:t>Private </a:t>
            </a:r>
            <a:r>
              <a:rPr lang="th-TH" sz="4800" dirty="0"/>
              <a:t>เข้าถึงได้เพียงแค่ใน </a:t>
            </a:r>
            <a:r>
              <a:rPr lang="en-US" sz="4800" dirty="0"/>
              <a:t>class </a:t>
            </a:r>
            <a:r>
              <a:rPr lang="th-TH" sz="4800" dirty="0"/>
              <a:t>เดียวกัน</a:t>
            </a:r>
            <a:endParaRPr lang="en-US" sz="4800" dirty="0"/>
          </a:p>
          <a:p>
            <a:r>
              <a:rPr lang="en-US" sz="4800" dirty="0"/>
              <a:t>Protected </a:t>
            </a:r>
            <a:r>
              <a:rPr lang="th-TH" sz="4800" dirty="0"/>
              <a:t>เข้าถึงได้จาก </a:t>
            </a:r>
            <a:r>
              <a:rPr lang="en-US" sz="4800" dirty="0"/>
              <a:t>class </a:t>
            </a:r>
            <a:r>
              <a:rPr lang="th-TH" sz="4800" dirty="0"/>
              <a:t>ที่สืบทอด </a:t>
            </a:r>
            <a:r>
              <a:rPr lang="en-US" sz="4800" dirty="0"/>
              <a:t>(inheritance)</a:t>
            </a:r>
            <a:r>
              <a:rPr lang="th-TH" sz="4800" dirty="0"/>
              <a:t> ไป</a:t>
            </a:r>
            <a:endParaRPr lang="th-TH" sz="4400" dirty="0"/>
          </a:p>
        </p:txBody>
      </p:sp>
    </p:spTree>
    <p:extLst>
      <p:ext uri="{BB962C8B-B14F-4D97-AF65-F5344CB8AC3E}">
        <p14:creationId xmlns:p14="http://schemas.microsoft.com/office/powerpoint/2010/main" val="23535637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59968-4D3F-3F21-00EB-FEA6F9107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11687"/>
          </a:xfrm>
        </p:spPr>
        <p:txBody>
          <a:bodyPr>
            <a:normAutofit fontScale="90000"/>
          </a:bodyPr>
          <a:lstStyle/>
          <a:p>
            <a:r>
              <a:rPr lang="en-US" dirty="0"/>
              <a:t>Syntax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429DD-C027-7F76-278C-EF3E82A2F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174459"/>
            <a:ext cx="10244636" cy="5469621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class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public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public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public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public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method1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public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method2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 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private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private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private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private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method1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private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method2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F5723009-9890-EAF8-F542-5CB419A003C4}"/>
              </a:ext>
            </a:extLst>
          </p:cNvPr>
          <p:cNvSpPr/>
          <p:nvPr/>
        </p:nvSpPr>
        <p:spPr>
          <a:xfrm>
            <a:off x="4144161" y="1803633"/>
            <a:ext cx="335560" cy="2055303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4EF353A2-154D-4080-F561-28557A4BA64F}"/>
              </a:ext>
            </a:extLst>
          </p:cNvPr>
          <p:cNvSpPr/>
          <p:nvPr/>
        </p:nvSpPr>
        <p:spPr>
          <a:xfrm>
            <a:off x="4169328" y="4288173"/>
            <a:ext cx="335560" cy="2055303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127644-B8D9-282F-938B-370568F82EAC}"/>
              </a:ext>
            </a:extLst>
          </p:cNvPr>
          <p:cNvSpPr txBox="1"/>
          <p:nvPr/>
        </p:nvSpPr>
        <p:spPr>
          <a:xfrm>
            <a:off x="5083543" y="2538896"/>
            <a:ext cx="20249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Public section</a:t>
            </a:r>
            <a:endParaRPr lang="th-TH" sz="3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3C95AE-C806-A1A2-D985-7CAB8CA83919}"/>
              </a:ext>
            </a:extLst>
          </p:cNvPr>
          <p:cNvSpPr txBox="1"/>
          <p:nvPr/>
        </p:nvSpPr>
        <p:spPr>
          <a:xfrm>
            <a:off x="5083542" y="5023436"/>
            <a:ext cx="2109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Private section</a:t>
            </a:r>
            <a:endParaRPr lang="th-TH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409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FFCF92C-439B-6BA9-F872-9A32AADEA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720" y="1380374"/>
            <a:ext cx="5957676" cy="488170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3A074D-BBB1-AF99-AB63-FE8E5E4BA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720" y="351719"/>
            <a:ext cx="10058400" cy="830512"/>
          </a:xfrm>
        </p:spPr>
        <p:txBody>
          <a:bodyPr/>
          <a:lstStyle/>
          <a:p>
            <a:r>
              <a:rPr lang="en-US" dirty="0"/>
              <a:t>Variable modifiers Ex.</a:t>
            </a:r>
            <a:endParaRPr lang="th-TH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F3674728-C1E5-3776-BAE0-3A55BC465C93}"/>
              </a:ext>
            </a:extLst>
          </p:cNvPr>
          <p:cNvSpPr/>
          <p:nvPr/>
        </p:nvSpPr>
        <p:spPr>
          <a:xfrm>
            <a:off x="5557720" y="1614491"/>
            <a:ext cx="335560" cy="83051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74BD789E-B4B8-6062-1E39-5F12AB33EB81}"/>
              </a:ext>
            </a:extLst>
          </p:cNvPr>
          <p:cNvSpPr/>
          <p:nvPr/>
        </p:nvSpPr>
        <p:spPr>
          <a:xfrm>
            <a:off x="6868394" y="2564719"/>
            <a:ext cx="335560" cy="3942296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BE5261-4D28-33AE-E966-404BFE6FD75A}"/>
              </a:ext>
            </a:extLst>
          </p:cNvPr>
          <p:cNvSpPr txBox="1"/>
          <p:nvPr/>
        </p:nvSpPr>
        <p:spPr>
          <a:xfrm>
            <a:off x="7517567" y="4327369"/>
            <a:ext cx="20249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Public section</a:t>
            </a:r>
            <a:endParaRPr lang="th-TH" sz="32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CE32D1-18ED-24F3-D4CF-9D706591DCE9}"/>
              </a:ext>
            </a:extLst>
          </p:cNvPr>
          <p:cNvSpPr txBox="1"/>
          <p:nvPr/>
        </p:nvSpPr>
        <p:spPr>
          <a:xfrm>
            <a:off x="6077518" y="1737359"/>
            <a:ext cx="2109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Private section</a:t>
            </a:r>
            <a:endParaRPr lang="th-TH" sz="32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62ABA8-D193-6448-D5EC-1DEF706EA82D}"/>
              </a:ext>
            </a:extLst>
          </p:cNvPr>
          <p:cNvSpPr txBox="1"/>
          <p:nvPr/>
        </p:nvSpPr>
        <p:spPr>
          <a:xfrm>
            <a:off x="9620739" y="6386731"/>
            <a:ext cx="1836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2_4_</a:t>
            </a:r>
            <a:r>
              <a:rPr lang="th-TH" dirty="0" err="1"/>
              <a:t>Class</a:t>
            </a:r>
            <a:r>
              <a:rPr lang="th-TH" dirty="0"/>
              <a:t>_</a:t>
            </a:r>
            <a:r>
              <a:rPr lang="th-TH" dirty="0" err="1"/>
              <a:t>modifier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9381317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32A81-6A34-1014-D4BE-609C5971E9A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0499" y="298579"/>
            <a:ext cx="10058400" cy="952954"/>
          </a:xfrm>
        </p:spPr>
        <p:txBody>
          <a:bodyPr/>
          <a:lstStyle/>
          <a:p>
            <a:r>
              <a:rPr lang="en-US" dirty="0"/>
              <a:t>Variable modifiers Ex.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46A3E0-9F26-9684-28D0-DFA5D3B43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99" y="1592425"/>
            <a:ext cx="10701973" cy="435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4580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689E7-4A59-A39B-E11B-3A4277BB4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Destructor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8841C8-49A2-E86B-6704-00B8D93C7F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1562" y="3429000"/>
            <a:ext cx="8678039" cy="191662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B19339-5193-BFC9-1E54-60F3E5511B7B}"/>
              </a:ext>
            </a:extLst>
          </p:cNvPr>
          <p:cNvSpPr txBox="1"/>
          <p:nvPr/>
        </p:nvSpPr>
        <p:spPr>
          <a:xfrm>
            <a:off x="1097280" y="2038525"/>
            <a:ext cx="96993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 dirty="0"/>
              <a:t>Create method that has ‘~’ symbol follow by class name</a:t>
            </a:r>
          </a:p>
          <a:p>
            <a:pPr marL="457200" indent="-457200">
              <a:buFontTx/>
              <a:buChar char="-"/>
            </a:pPr>
            <a:r>
              <a:rPr lang="th-TH" sz="3200" dirty="0"/>
              <a:t>สร้าง </a:t>
            </a:r>
            <a:r>
              <a:rPr lang="en-US" sz="3200" dirty="0"/>
              <a:t>method </a:t>
            </a:r>
            <a:r>
              <a:rPr lang="th-TH" sz="3200" dirty="0"/>
              <a:t>ที่ชื่อขึ้นต้นด้วยเครื่องหมาย </a:t>
            </a:r>
            <a:r>
              <a:rPr lang="en-US" sz="3200" dirty="0"/>
              <a:t>‘~’</a:t>
            </a:r>
            <a:r>
              <a:rPr lang="th-TH" sz="3200" dirty="0"/>
              <a:t> และตามด้วยชื่อ </a:t>
            </a:r>
            <a:r>
              <a:rPr lang="en-US" sz="3200" dirty="0"/>
              <a:t>Class</a:t>
            </a:r>
            <a:endParaRPr lang="th-TH" sz="3200" dirty="0"/>
          </a:p>
        </p:txBody>
      </p:sp>
    </p:spTree>
    <p:extLst>
      <p:ext uri="{BB962C8B-B14F-4D97-AF65-F5344CB8AC3E}">
        <p14:creationId xmlns:p14="http://schemas.microsoft.com/office/powerpoint/2010/main" val="3547194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15AA03-397B-D91F-7BBB-62C3ABB77E0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464906" y="695260"/>
            <a:ext cx="8468752" cy="492176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492A54-F2FB-1540-0A6E-B04A4A549720}"/>
              </a:ext>
            </a:extLst>
          </p:cNvPr>
          <p:cNvSpPr/>
          <p:nvPr/>
        </p:nvSpPr>
        <p:spPr>
          <a:xfrm>
            <a:off x="1110343" y="4898571"/>
            <a:ext cx="9144000" cy="106369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31192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1AB47-14F8-5DF3-1B1A-F309A62B3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5C667-B78E-9C78-6CBB-0E6197014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2046998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my_integer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my_integer2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=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my_floating_point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3.14159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CC687E-8C4C-2147-9EB8-2F8400A2AD23}"/>
              </a:ext>
            </a:extLst>
          </p:cNvPr>
          <p:cNvSpPr txBox="1"/>
          <p:nvPr/>
        </p:nvSpPr>
        <p:spPr>
          <a:xfrm>
            <a:off x="1097280" y="4129869"/>
            <a:ext cx="61047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Variable type? </a:t>
            </a:r>
            <a:r>
              <a:rPr lang="th-TH" sz="4000" dirty="0"/>
              <a:t>     ชนิดของตัวแปร</a:t>
            </a:r>
            <a:r>
              <a:rPr lang="en-US" sz="4000" dirty="0"/>
              <a:t>?</a:t>
            </a:r>
          </a:p>
          <a:p>
            <a:r>
              <a:rPr lang="en-US" sz="4000" dirty="0"/>
              <a:t>Variable name?    </a:t>
            </a:r>
            <a:r>
              <a:rPr lang="th-TH" sz="4000" dirty="0"/>
              <a:t>ชื่อของตัวแปร</a:t>
            </a:r>
            <a:r>
              <a:rPr lang="en-US" sz="4000" dirty="0"/>
              <a:t>?</a:t>
            </a:r>
          </a:p>
          <a:p>
            <a:r>
              <a:rPr lang="en-US" sz="4000" dirty="0"/>
              <a:t>Variable value?    </a:t>
            </a:r>
            <a:r>
              <a:rPr lang="th-TH" sz="4000" dirty="0"/>
              <a:t>ค่าของตัวแปร</a:t>
            </a:r>
            <a:r>
              <a:rPr lang="en-US" sz="4000" dirty="0"/>
              <a:t>?</a:t>
            </a:r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28569302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F959750-5AD5-3BC0-E454-AE50A9E05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158" y="2929998"/>
            <a:ext cx="6391675" cy="2823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D4939F-E398-D3CD-27FB-8B0050CB8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will variable destroy?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FD13B-D483-F857-D010-58056C4DF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- when it out of scope {}</a:t>
            </a:r>
            <a:endParaRPr lang="th-TH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657CD8-93D9-2E50-5E58-57170844A1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735"/>
          <a:stretch/>
        </p:blipFill>
        <p:spPr>
          <a:xfrm>
            <a:off x="139085" y="2421289"/>
            <a:ext cx="4927438" cy="415010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DD7333C-B056-3D35-DE94-9CDA8FC281D9}"/>
              </a:ext>
            </a:extLst>
          </p:cNvPr>
          <p:cNvCxnSpPr/>
          <p:nvPr/>
        </p:nvCxnSpPr>
        <p:spPr>
          <a:xfrm flipH="1">
            <a:off x="9591272" y="3596908"/>
            <a:ext cx="89573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BA49A8-55F6-189B-7F02-7175CF7CE77E}"/>
              </a:ext>
            </a:extLst>
          </p:cNvPr>
          <p:cNvCxnSpPr/>
          <p:nvPr/>
        </p:nvCxnSpPr>
        <p:spPr>
          <a:xfrm flipH="1">
            <a:off x="8695533" y="4118423"/>
            <a:ext cx="89573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8489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B768B-BB2B-8823-829F-736531F36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class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7E090-5E4B-3857-F7AF-77B48A36B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- struct with default public field!</a:t>
            </a:r>
            <a:endParaRPr lang="th-TH" sz="3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479980-03AD-F621-0147-6769F0FDD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58" y="2640119"/>
            <a:ext cx="5543550" cy="3228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1D5744-8A52-B1A1-B828-164BB149BB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28"/>
          <a:stretch/>
        </p:blipFill>
        <p:spPr>
          <a:xfrm>
            <a:off x="6300693" y="2640119"/>
            <a:ext cx="5704114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859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6DF39-C2B5-DAB2-AAA8-BF91F781A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0170B-16A1-5CF3-1457-A0C3B859F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4400" dirty="0"/>
              <a:t>- </a:t>
            </a:r>
            <a:r>
              <a:rPr lang="en-US" sz="4400" dirty="0"/>
              <a:t>what is class</a:t>
            </a:r>
          </a:p>
          <a:p>
            <a:r>
              <a:rPr lang="en-US" sz="4400" dirty="0"/>
              <a:t>- constructor &amp; destructor</a:t>
            </a:r>
          </a:p>
          <a:p>
            <a:r>
              <a:rPr lang="en-US" sz="4400" dirty="0"/>
              <a:t>- modifier (public private)</a:t>
            </a:r>
            <a:endParaRPr lang="th-TH" sz="4400" dirty="0"/>
          </a:p>
        </p:txBody>
      </p:sp>
    </p:spTree>
    <p:extLst>
      <p:ext uri="{BB962C8B-B14F-4D97-AF65-F5344CB8AC3E}">
        <p14:creationId xmlns:p14="http://schemas.microsoft.com/office/powerpoint/2010/main" val="23272881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71861-AA5D-C178-F58B-020CBD9AA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  <a:endParaRPr lang="th-TH" dirty="0"/>
          </a:p>
        </p:txBody>
      </p:sp>
      <p:pic>
        <p:nvPicPr>
          <p:cNvPr id="5" name="Content Placeholder 4" descr="Shape&#10;&#10;Description automatically generated with low confidence">
            <a:extLst>
              <a:ext uri="{FF2B5EF4-FFF2-40B4-BE49-F238E27FC236}">
                <a16:creationId xmlns:a16="http://schemas.microsoft.com/office/drawing/2014/main" id="{A5015878-B998-2F59-A63D-3D83EC3A22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232" y="1737360"/>
            <a:ext cx="1484811" cy="148481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B7B032-F7C9-2CE9-5D04-FDD8BD5607E2}"/>
              </a:ext>
            </a:extLst>
          </p:cNvPr>
          <p:cNvSpPr txBox="1"/>
          <p:nvPr/>
        </p:nvSpPr>
        <p:spPr>
          <a:xfrm>
            <a:off x="882676" y="3164682"/>
            <a:ext cx="3941874" cy="28623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Class Car</a:t>
            </a:r>
          </a:p>
          <a:p>
            <a:r>
              <a:rPr lang="en-US" dirty="0">
                <a:latin typeface="Consolas" panose="020B0609020204030204" pitchFamily="49" charset="0"/>
              </a:rPr>
              <a:t>Attribute 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acceleration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deceleration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Method :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	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speed_up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speed_down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BDC345-74FB-2F2C-F934-958718153EDE}"/>
              </a:ext>
            </a:extLst>
          </p:cNvPr>
          <p:cNvSpPr txBox="1"/>
          <p:nvPr/>
        </p:nvSpPr>
        <p:spPr>
          <a:xfrm>
            <a:off x="5825288" y="3164682"/>
            <a:ext cx="5330392" cy="1200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"ae86"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"Honda wave"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"tesla model X"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9.92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1026" name="Picture 2" descr="Trueno AE86 by Koebi on deviantART | Initial d, Initial d car, Ae86">
            <a:extLst>
              <a:ext uri="{FF2B5EF4-FFF2-40B4-BE49-F238E27FC236}">
                <a16:creationId xmlns:a16="http://schemas.microsoft.com/office/drawing/2014/main" id="{D18D5030-B264-2DDC-232F-C5A3A44C1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950" y="4748640"/>
            <a:ext cx="1484811" cy="94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sla Model X Plaid 1,020 แรงม้า วิ่ง 0-100 ใน 2.5 วิ ขึ้นแท่น SUV  เร็วที่สุดในโลก - รถเปิดตัวใหม่ |">
            <a:extLst>
              <a:ext uri="{FF2B5EF4-FFF2-40B4-BE49-F238E27FC236}">
                <a16:creationId xmlns:a16="http://schemas.microsoft.com/office/drawing/2014/main" id="{24F85F65-E0B8-F20A-E575-EFA378816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882" y="4905373"/>
            <a:ext cx="1443038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ew Honda Wave 110i">
            <a:extLst>
              <a:ext uri="{FF2B5EF4-FFF2-40B4-BE49-F238E27FC236}">
                <a16:creationId xmlns:a16="http://schemas.microsoft.com/office/drawing/2014/main" id="{A0F4BDAF-F436-F62D-1099-F081C0DB3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846" y="4905373"/>
            <a:ext cx="1398711" cy="79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rontal Taxi Cab - Free transport icons">
            <a:extLst>
              <a:ext uri="{FF2B5EF4-FFF2-40B4-BE49-F238E27FC236}">
                <a16:creationId xmlns:a16="http://schemas.microsoft.com/office/drawing/2014/main" id="{6CB650C3-F2C9-8656-7F39-AF185D822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794" y="4749294"/>
            <a:ext cx="1102731" cy="110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7592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F1948D2-F9EA-3CB7-0CB3-CDF436E5839D}"/>
              </a:ext>
            </a:extLst>
          </p:cNvPr>
          <p:cNvSpPr txBox="1"/>
          <p:nvPr/>
        </p:nvSpPr>
        <p:spPr>
          <a:xfrm>
            <a:off x="147637" y="1200567"/>
            <a:ext cx="11896725" cy="41549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"speeding up"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c1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speed_up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c2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speed_up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c3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speed_up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c4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speed_up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c1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c2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c3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c4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"slowing down"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c1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speed_down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c2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speed_down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c3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speed_down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c4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speed_down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c1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c2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c3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c4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464320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38930-A58A-DE62-3952-C8ED77B22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(what is output)</a:t>
            </a:r>
            <a:endParaRPr lang="th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D5CA3-D72D-000D-2C8E-876CC24E37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222336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E103AA-198F-F79F-50FC-0C84CA86B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2F568F-F823-4BBB-0A8C-69EE1147D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9030789" cy="4023360"/>
          </a:xfrm>
        </p:spPr>
        <p:txBody>
          <a:bodyPr>
            <a:normAutofit/>
          </a:bodyPr>
          <a:lstStyle/>
          <a:p>
            <a:pPr algn="ctr"/>
            <a:r>
              <a:rPr lang="en-US" sz="23900" dirty="0"/>
              <a:t>LAB</a:t>
            </a:r>
            <a:endParaRPr lang="th-TH" sz="23900" dirty="0"/>
          </a:p>
        </p:txBody>
      </p:sp>
    </p:spTree>
    <p:extLst>
      <p:ext uri="{BB962C8B-B14F-4D97-AF65-F5344CB8AC3E}">
        <p14:creationId xmlns:p14="http://schemas.microsoft.com/office/powerpoint/2010/main" val="155839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1AB47-14F8-5DF3-1B1A-F309A62B3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5C667-B78E-9C78-6CBB-0E6197014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1881535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my_integer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    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my_integer2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    =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my_floating_point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3.14159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57B887-B3D3-E4D4-17D8-C6AF02816FD3}"/>
              </a:ext>
            </a:extLst>
          </p:cNvPr>
          <p:cNvCxnSpPr/>
          <p:nvPr/>
        </p:nvCxnSpPr>
        <p:spPr>
          <a:xfrm>
            <a:off x="2569028" y="1845733"/>
            <a:ext cx="0" cy="404996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40EC68B-60E7-8E87-16D3-BDD2E1FCE406}"/>
              </a:ext>
            </a:extLst>
          </p:cNvPr>
          <p:cNvCxnSpPr/>
          <p:nvPr/>
        </p:nvCxnSpPr>
        <p:spPr>
          <a:xfrm>
            <a:off x="6762206" y="1845733"/>
            <a:ext cx="0" cy="404996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F7B816-5773-5596-56AD-F7904B19247D}"/>
              </a:ext>
            </a:extLst>
          </p:cNvPr>
          <p:cNvCxnSpPr/>
          <p:nvPr/>
        </p:nvCxnSpPr>
        <p:spPr>
          <a:xfrm>
            <a:off x="8991600" y="1845733"/>
            <a:ext cx="0" cy="404996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C55FAAF-98BD-BB2D-EA3C-E042D3646C9C}"/>
              </a:ext>
            </a:extLst>
          </p:cNvPr>
          <p:cNvSpPr txBox="1"/>
          <p:nvPr/>
        </p:nvSpPr>
        <p:spPr>
          <a:xfrm>
            <a:off x="339635" y="4519097"/>
            <a:ext cx="193330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Variable type</a:t>
            </a:r>
          </a:p>
          <a:p>
            <a:pPr algn="ctr"/>
            <a:r>
              <a:rPr lang="th-TH" sz="3200" dirty="0"/>
              <a:t>ชนิดตัวแปร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2A8199-DBCD-0299-E8EF-5E7532C58436}"/>
              </a:ext>
            </a:extLst>
          </p:cNvPr>
          <p:cNvSpPr txBox="1"/>
          <p:nvPr/>
        </p:nvSpPr>
        <p:spPr>
          <a:xfrm>
            <a:off x="3631475" y="4519096"/>
            <a:ext cx="230776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Variable name</a:t>
            </a:r>
          </a:p>
          <a:p>
            <a:pPr algn="ctr"/>
            <a:r>
              <a:rPr lang="th-TH" sz="3200" dirty="0"/>
              <a:t>ชื่อตัวแปร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9035EA-82D6-9E23-CA65-114CF407D559}"/>
              </a:ext>
            </a:extLst>
          </p:cNvPr>
          <p:cNvSpPr txBox="1"/>
          <p:nvPr/>
        </p:nvSpPr>
        <p:spPr>
          <a:xfrm>
            <a:off x="6762206" y="4519096"/>
            <a:ext cx="22772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Variable Value</a:t>
            </a:r>
          </a:p>
          <a:p>
            <a:pPr algn="ctr"/>
            <a:r>
              <a:rPr lang="th-TH" sz="3200" dirty="0"/>
              <a:t>ค่า</a:t>
            </a:r>
          </a:p>
        </p:txBody>
      </p:sp>
    </p:spTree>
    <p:extLst>
      <p:ext uri="{BB962C8B-B14F-4D97-AF65-F5344CB8AC3E}">
        <p14:creationId xmlns:p14="http://schemas.microsoft.com/office/powerpoint/2010/main" val="3981136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yellow square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48B304C4-7B3F-5855-3E43-8E427E987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218" y="2923591"/>
            <a:ext cx="2171700" cy="2362200"/>
          </a:xfrm>
          <a:prstGeom prst="rect">
            <a:avLst/>
          </a:prstGeom>
        </p:spPr>
      </p:pic>
      <p:pic>
        <p:nvPicPr>
          <p:cNvPr id="12" name="Picture 11" descr="A yellow square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CDEDC952-4233-8E51-6A82-0B25D9A6B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898" y="2923591"/>
            <a:ext cx="2171700" cy="2362200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867D3CD2-3BF7-817D-DFB8-0F2FD56CDA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861" y="2923591"/>
            <a:ext cx="2171700" cy="2362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413FCB5-EF15-F012-8032-56C7837923C5}"/>
              </a:ext>
            </a:extLst>
          </p:cNvPr>
          <p:cNvSpPr txBox="1"/>
          <p:nvPr/>
        </p:nvSpPr>
        <p:spPr>
          <a:xfrm>
            <a:off x="3839020" y="503853"/>
            <a:ext cx="659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int</a:t>
            </a:r>
            <a:endParaRPr lang="th-TH" sz="48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55242C-4165-A862-4967-E56F38BE133B}"/>
              </a:ext>
            </a:extLst>
          </p:cNvPr>
          <p:cNvCxnSpPr>
            <a:stCxn id="15" idx="3"/>
            <a:endCxn id="10" idx="0"/>
          </p:cNvCxnSpPr>
          <p:nvPr/>
        </p:nvCxnSpPr>
        <p:spPr>
          <a:xfrm>
            <a:off x="4498175" y="919352"/>
            <a:ext cx="914893" cy="2004239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044272-08A5-8E0D-E8C9-C7CCB6DCFDCA}"/>
              </a:ext>
            </a:extLst>
          </p:cNvPr>
          <p:cNvCxnSpPr>
            <a:stCxn id="15" idx="1"/>
            <a:endCxn id="12" idx="0"/>
          </p:cNvCxnSpPr>
          <p:nvPr/>
        </p:nvCxnSpPr>
        <p:spPr>
          <a:xfrm flipH="1">
            <a:off x="3082748" y="919352"/>
            <a:ext cx="756272" cy="2004239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CA5B4AE-0AA9-CAAE-897A-0103213CF076}"/>
              </a:ext>
            </a:extLst>
          </p:cNvPr>
          <p:cNvSpPr txBox="1"/>
          <p:nvPr/>
        </p:nvSpPr>
        <p:spPr>
          <a:xfrm>
            <a:off x="8764041" y="503853"/>
            <a:ext cx="10374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float</a:t>
            </a:r>
            <a:endParaRPr lang="th-TH" sz="48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1298C4-ECA1-6318-6893-A7549B9AEC42}"/>
              </a:ext>
            </a:extLst>
          </p:cNvPr>
          <p:cNvCxnSpPr>
            <a:stCxn id="20" idx="2"/>
            <a:endCxn id="14" idx="0"/>
          </p:cNvCxnSpPr>
          <p:nvPr/>
        </p:nvCxnSpPr>
        <p:spPr>
          <a:xfrm>
            <a:off x="9282773" y="1334850"/>
            <a:ext cx="15938" cy="1588741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8395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7E7E5-D6F1-8197-943F-4DBC3789D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 (previous class)</a:t>
            </a:r>
            <a:endParaRPr lang="th-TH" dirty="0"/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2C5C05B9-592B-12D4-3ABF-97808EF7F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763" y="3738563"/>
            <a:ext cx="3172278" cy="1800000"/>
          </a:xfrm>
        </p:spPr>
      </p:pic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4A6CE36C-6452-C633-5A0B-14A3DE1C5C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246" y="3738563"/>
            <a:ext cx="3172278" cy="1800000"/>
          </a:xfrm>
          <a:prstGeom prst="rect">
            <a:avLst/>
          </a:prstGeom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D81D2243-1F49-A7CA-5BE1-3BD0D60063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738563"/>
            <a:ext cx="3172278" cy="180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FD9425-5938-5EE9-C28C-B2AAD8723BBC}"/>
              </a:ext>
            </a:extLst>
          </p:cNvPr>
          <p:cNvSpPr txBox="1"/>
          <p:nvPr/>
        </p:nvSpPr>
        <p:spPr>
          <a:xfrm>
            <a:off x="1097279" y="2116703"/>
            <a:ext cx="270027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Anime Type</a:t>
            </a:r>
            <a:endParaRPr lang="en-US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044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7DD6C6-A076-E153-5561-85C2CEBAD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76" y="2786742"/>
            <a:ext cx="4627667" cy="3156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C52BD6-3689-E1E3-E5C2-DE3F0BD12415}"/>
              </a:ext>
            </a:extLst>
          </p:cNvPr>
          <p:cNvSpPr txBox="1"/>
          <p:nvPr/>
        </p:nvSpPr>
        <p:spPr>
          <a:xfrm>
            <a:off x="1137631" y="1166326"/>
            <a:ext cx="2700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Type Declaration</a:t>
            </a:r>
            <a:endParaRPr lang="th-TH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FB3E7B-4B2D-5BF4-8555-31CAFE4A623E}"/>
              </a:ext>
            </a:extLst>
          </p:cNvPr>
          <p:cNvSpPr txBox="1"/>
          <p:nvPr/>
        </p:nvSpPr>
        <p:spPr>
          <a:xfrm>
            <a:off x="6990075" y="1166326"/>
            <a:ext cx="3177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Variable Declaration</a:t>
            </a:r>
            <a:endParaRPr lang="th-TH" sz="3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33B96B-B43A-EF4F-A076-4AF910BBA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714" y="2786742"/>
            <a:ext cx="7085049" cy="23264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BE6E13-0F74-AEC6-18B2-6D3AE7ABA610}"/>
              </a:ext>
            </a:extLst>
          </p:cNvPr>
          <p:cNvSpPr txBox="1"/>
          <p:nvPr/>
        </p:nvSpPr>
        <p:spPr>
          <a:xfrm>
            <a:off x="10538670" y="6488668"/>
            <a:ext cx="1575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2_1_</a:t>
            </a:r>
            <a:r>
              <a:rPr lang="th-TH" dirty="0" err="1"/>
              <a:t>Class</a:t>
            </a:r>
            <a:r>
              <a:rPr lang="th-TH" dirty="0"/>
              <a:t>_</a:t>
            </a:r>
            <a:r>
              <a:rPr lang="th-TH" dirty="0" err="1"/>
              <a:t>anime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1560116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Custom 3">
      <a:majorFont>
        <a:latin typeface="TH Sarabun New"/>
        <a:ea typeface=""/>
        <a:cs typeface="TH Sarabun New"/>
      </a:majorFont>
      <a:minorFont>
        <a:latin typeface="TH Sarabun New"/>
        <a:ea typeface=""/>
        <a:cs typeface="TH Sarabun New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1901</TotalTime>
  <Words>1251</Words>
  <Application>Microsoft Office PowerPoint</Application>
  <PresentationFormat>Widescreen</PresentationFormat>
  <Paragraphs>222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Calibri</vt:lpstr>
      <vt:lpstr>TH Sarabun New</vt:lpstr>
      <vt:lpstr>Consolas</vt:lpstr>
      <vt:lpstr>Retrospect</vt:lpstr>
      <vt:lpstr>OOP &amp; data struct  2.Class concept (Encapsulation)</vt:lpstr>
      <vt:lpstr>PowerPoint Presentation</vt:lpstr>
      <vt:lpstr>What is Object-oriented programming (OOP)</vt:lpstr>
      <vt:lpstr>Data type</vt:lpstr>
      <vt:lpstr>Example</vt:lpstr>
      <vt:lpstr>Example</vt:lpstr>
      <vt:lpstr>PowerPoint Presentation</vt:lpstr>
      <vt:lpstr>Struct (previous class)</vt:lpstr>
      <vt:lpstr>PowerPoint Presentation</vt:lpstr>
      <vt:lpstr>Object Concept</vt:lpstr>
      <vt:lpstr>Object Concept</vt:lpstr>
      <vt:lpstr>Example for modeling class</vt:lpstr>
      <vt:lpstr>Example for modeling class</vt:lpstr>
      <vt:lpstr>Example for modeling class (Attributes)</vt:lpstr>
      <vt:lpstr>Example for modeling class (Method)</vt:lpstr>
      <vt:lpstr>PowerPoint Presentation</vt:lpstr>
      <vt:lpstr>output</vt:lpstr>
      <vt:lpstr>Object Concept</vt:lpstr>
      <vt:lpstr>PowerPoint Presentation</vt:lpstr>
      <vt:lpstr>PowerPoint Presentation</vt:lpstr>
      <vt:lpstr>PowerPoint Presentation</vt:lpstr>
      <vt:lpstr>Let’s make it OOP</vt:lpstr>
      <vt:lpstr>PowerPoint Presentation</vt:lpstr>
      <vt:lpstr>PowerPoint Presentation</vt:lpstr>
      <vt:lpstr>Method</vt:lpstr>
      <vt:lpstr>Called variable</vt:lpstr>
      <vt:lpstr>PowerPoint Presentation</vt:lpstr>
      <vt:lpstr>Difference</vt:lpstr>
      <vt:lpstr>Constructor (initial variable)</vt:lpstr>
      <vt:lpstr>Constructor</vt:lpstr>
      <vt:lpstr>Constructor syntax</vt:lpstr>
      <vt:lpstr>Constructor EX.</vt:lpstr>
      <vt:lpstr>Constructor EX.</vt:lpstr>
      <vt:lpstr>Constructor</vt:lpstr>
      <vt:lpstr>Constructor with parameter</vt:lpstr>
      <vt:lpstr>PowerPoint Presentation</vt:lpstr>
      <vt:lpstr>Quiz</vt:lpstr>
      <vt:lpstr>Variable modifiers</vt:lpstr>
      <vt:lpstr>Variable modifiers</vt:lpstr>
      <vt:lpstr>Consider this case</vt:lpstr>
      <vt:lpstr>How to prevent it?</vt:lpstr>
      <vt:lpstr>PowerPoint Presentation</vt:lpstr>
      <vt:lpstr>Variable modifiers</vt:lpstr>
      <vt:lpstr>Variable modifiers</vt:lpstr>
      <vt:lpstr>Syntax</vt:lpstr>
      <vt:lpstr>Variable modifiers Ex.</vt:lpstr>
      <vt:lpstr>Variable modifiers Ex.</vt:lpstr>
      <vt:lpstr>Destructor</vt:lpstr>
      <vt:lpstr>PowerPoint Presentation</vt:lpstr>
      <vt:lpstr>When will variable destroy?</vt:lpstr>
      <vt:lpstr>What is class</vt:lpstr>
      <vt:lpstr>Conclude</vt:lpstr>
      <vt:lpstr>Another Example</vt:lpstr>
      <vt:lpstr>PowerPoint Presentation</vt:lpstr>
      <vt:lpstr>Quiz (what is output)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&amp; data struct  1.introduction</dc:title>
  <dc:creator>Somsin Thongkrairat</dc:creator>
  <cp:lastModifiedBy>Somsin Thongkrairat</cp:lastModifiedBy>
  <cp:revision>117</cp:revision>
  <dcterms:created xsi:type="dcterms:W3CDTF">2022-12-25T05:12:11Z</dcterms:created>
  <dcterms:modified xsi:type="dcterms:W3CDTF">2023-01-17T15:52:26Z</dcterms:modified>
</cp:coreProperties>
</file>